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7E4CF6-4ACB-47E7-9D80-0FA1F0165238}" v="6092" dt="2024-12-19T02:12:37.594"/>
    <p1510:client id="{C0EBDA42-9087-4F2E-AD89-49BBDFBF75AE}" v="1686" dt="2024-12-17T18:27:26.73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millerII/IBM-DS-SpaceX-Capstone/blob/main/IBM%20DS%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millerII/IBM-DS-SpaceX-Capstone/blob/main/IBM%20DS%20EDA%20Visualization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millerII/IBM-DS-SpaceX-Capstone/blob/main/IBM%20DS%20EDA%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millerII/IBM-DS-SpaceX-Capstone/blob/main/IBM%20DS%20Folium%20Map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millerII/IBM-DS-SpaceX-Capstone/blob/main/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millerII/IBM-DS-SpaceX-Capstone/blob/main/IBM%20DS%20Prediction%20Mode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millerII/IBM-DS-SpaceX-Capstone/blob/main/IBM%20DS%20Data%20Collection%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millerII/IBM-DS-SpaceX-Capstone/blob/main/IBM%20DS%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1"/>
                </a:solidFill>
              </a:rPr>
              <a:t>Grant Miller</a:t>
            </a:r>
          </a:p>
          <a:p>
            <a:r>
              <a:rPr lang="en-US">
                <a:solidFill>
                  <a:schemeClr val="bg1"/>
                </a:solidFill>
                <a:ea typeface="Calibri"/>
                <a:cs typeface="Calibri"/>
              </a:rPr>
              <a:t>12/16/2024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9935" y="1509322"/>
            <a:ext cx="11434181" cy="2482282"/>
          </a:xfrm>
          <a:prstGeom prst="rect">
            <a:avLst/>
          </a:prstGeom>
        </p:spPr>
        <p:txBody>
          <a:bodyPr lIns="91440" tIns="45720" rIns="91440" bIns="45720" anchor="t"/>
          <a:lstStyle/>
          <a:p>
            <a:pPr marL="0" indent="0">
              <a:buNone/>
            </a:pPr>
            <a:r>
              <a:rPr lang="en-US" sz="2200" dirty="0">
                <a:solidFill>
                  <a:schemeClr val="accent3">
                    <a:lumMod val="25000"/>
                  </a:schemeClr>
                </a:solidFill>
                <a:latin typeface="Calibri"/>
                <a:ea typeface="Calibri"/>
                <a:cs typeface="Calibri"/>
              </a:rPr>
              <a:t>Data was processed using Pandas and </a:t>
            </a:r>
            <a:r>
              <a:rPr lang="en-US" sz="2200" err="1">
                <a:solidFill>
                  <a:schemeClr val="accent3">
                    <a:lumMod val="25000"/>
                  </a:schemeClr>
                </a:solidFill>
                <a:latin typeface="Calibri"/>
                <a:ea typeface="Calibri"/>
                <a:cs typeface="Calibri"/>
              </a:rPr>
              <a:t>Numpy</a:t>
            </a:r>
            <a:r>
              <a:rPr lang="en-US" sz="2200" dirty="0">
                <a:solidFill>
                  <a:schemeClr val="accent3">
                    <a:lumMod val="25000"/>
                  </a:schemeClr>
                </a:solidFill>
                <a:latin typeface="Calibri"/>
                <a:ea typeface="Calibri"/>
                <a:cs typeface="Calibri"/>
              </a:rPr>
              <a:t>.</a:t>
            </a:r>
          </a:p>
          <a:p>
            <a:pPr marL="285750" indent="-285750"/>
            <a:r>
              <a:rPr lang="en-US" sz="2200" dirty="0">
                <a:solidFill>
                  <a:schemeClr val="accent3">
                    <a:lumMod val="25000"/>
                  </a:schemeClr>
                </a:solidFill>
                <a:latin typeface="Calibri"/>
                <a:ea typeface="Calibri"/>
                <a:cs typeface="Calibri"/>
              </a:rPr>
              <a:t>Reviewed </a:t>
            </a:r>
            <a:r>
              <a:rPr lang="en-US" sz="2200" err="1">
                <a:solidFill>
                  <a:schemeClr val="accent3">
                    <a:lumMod val="25000"/>
                  </a:schemeClr>
                </a:solidFill>
                <a:latin typeface="Calibri"/>
                <a:ea typeface="Calibri"/>
                <a:cs typeface="Calibri"/>
              </a:rPr>
              <a:t>value_counts</a:t>
            </a:r>
            <a:r>
              <a:rPr lang="en-US" sz="2200" dirty="0">
                <a:solidFill>
                  <a:schemeClr val="accent3">
                    <a:lumMod val="25000"/>
                  </a:schemeClr>
                </a:solidFill>
                <a:latin typeface="Calibri"/>
                <a:ea typeface="Calibri"/>
                <a:cs typeface="Calibri"/>
              </a:rPr>
              <a:t>() on </a:t>
            </a:r>
            <a:r>
              <a:rPr lang="en-US" sz="2200" err="1">
                <a:solidFill>
                  <a:schemeClr val="accent3">
                    <a:lumMod val="25000"/>
                  </a:schemeClr>
                </a:solidFill>
                <a:latin typeface="Calibri"/>
                <a:ea typeface="Calibri"/>
                <a:cs typeface="Calibri"/>
              </a:rPr>
              <a:t>LaunchSite</a:t>
            </a:r>
            <a:r>
              <a:rPr lang="en-US" sz="2200" dirty="0">
                <a:solidFill>
                  <a:schemeClr val="accent3">
                    <a:lumMod val="25000"/>
                  </a:schemeClr>
                </a:solidFill>
                <a:latin typeface="Calibri"/>
                <a:ea typeface="Calibri"/>
                <a:cs typeface="Calibri"/>
              </a:rPr>
              <a:t>, Orbit and count of mission outcome by orbit.</a:t>
            </a:r>
          </a:p>
          <a:p>
            <a:pPr marL="285750" indent="-285750"/>
            <a:r>
              <a:rPr lang="en-US" sz="2200" dirty="0">
                <a:solidFill>
                  <a:schemeClr val="accent3">
                    <a:lumMod val="25000"/>
                  </a:schemeClr>
                </a:solidFill>
                <a:latin typeface="Calibri"/>
                <a:ea typeface="Calibri"/>
                <a:cs typeface="Calibri"/>
              </a:rPr>
              <a:t>Create landing outcome label from Outcome column and </a:t>
            </a:r>
            <a:r>
              <a:rPr lang="en-US" sz="2200" err="1">
                <a:solidFill>
                  <a:schemeClr val="accent3">
                    <a:lumMod val="25000"/>
                  </a:schemeClr>
                </a:solidFill>
                <a:latin typeface="Calibri"/>
                <a:ea typeface="Calibri"/>
                <a:cs typeface="Calibri"/>
              </a:rPr>
              <a:t>bad_outcomes</a:t>
            </a:r>
            <a:r>
              <a:rPr lang="en-US" sz="2200" dirty="0">
                <a:solidFill>
                  <a:schemeClr val="accent3">
                    <a:lumMod val="25000"/>
                  </a:schemeClr>
                </a:solidFill>
                <a:latin typeface="Calibri"/>
                <a:ea typeface="Calibri"/>
                <a:cs typeface="Calibri"/>
              </a:rPr>
              <a:t> sub set.</a:t>
            </a:r>
          </a:p>
          <a:p>
            <a:pPr marL="742950" lvl="1">
              <a:buFont typeface="Courier New" panose="020B0604020202020204" pitchFamily="34" charset="0"/>
              <a:buChar char="o"/>
            </a:pPr>
            <a:r>
              <a:rPr lang="en-US" sz="1800" dirty="0">
                <a:solidFill>
                  <a:schemeClr val="accent3">
                    <a:lumMod val="25000"/>
                  </a:schemeClr>
                </a:solidFill>
                <a:latin typeface="Calibri"/>
                <a:ea typeface="Calibri" panose="020F0502020204030204"/>
                <a:cs typeface="Calibri" panose="020F0502020204030204"/>
              </a:rPr>
              <a:t>Bad outcomes were considered the following distinct values "None </a:t>
            </a:r>
            <a:r>
              <a:rPr lang="en-US" sz="1800" err="1">
                <a:solidFill>
                  <a:schemeClr val="accent3">
                    <a:lumMod val="25000"/>
                  </a:schemeClr>
                </a:solidFill>
                <a:latin typeface="Calibri"/>
                <a:ea typeface="Calibri" panose="020F0502020204030204"/>
                <a:cs typeface="Calibri" panose="020F0502020204030204"/>
              </a:rPr>
              <a:t>None</a:t>
            </a:r>
            <a:r>
              <a:rPr lang="en-US" sz="1800" dirty="0">
                <a:solidFill>
                  <a:schemeClr val="accent3">
                    <a:lumMod val="25000"/>
                  </a:schemeClr>
                </a:solidFill>
                <a:latin typeface="Calibri"/>
                <a:ea typeface="Calibri" panose="020F0502020204030204"/>
                <a:cs typeface="Calibri" panose="020F0502020204030204"/>
              </a:rPr>
              <a:t>", "False ASDS', "False Ocean", "None ASDS", "False RTLS"S.</a:t>
            </a:r>
          </a:p>
          <a:p>
            <a:r>
              <a:rPr lang="en-US" sz="2200" dirty="0">
                <a:solidFill>
                  <a:srgbClr val="000000"/>
                </a:solidFill>
                <a:latin typeface="Calibri"/>
                <a:ea typeface="Calibri" panose="020F0502020204030204"/>
                <a:cs typeface="Calibri" panose="020F0502020204030204"/>
              </a:rPr>
              <a:t>Determined overall success rate with new label was 66%.</a:t>
            </a:r>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3" name="Content Placeholder 4">
            <a:extLst>
              <a:ext uri="{FF2B5EF4-FFF2-40B4-BE49-F238E27FC236}">
                <a16:creationId xmlns:a16="http://schemas.microsoft.com/office/drawing/2014/main" id="{14AE852E-30B3-D227-DAA4-54C078DBD819}"/>
              </a:ext>
            </a:extLst>
          </p:cNvPr>
          <p:cNvSpPr txBox="1">
            <a:spLocks/>
          </p:cNvSpPr>
          <p:nvPr/>
        </p:nvSpPr>
        <p:spPr>
          <a:xfrm>
            <a:off x="376071" y="5442968"/>
            <a:ext cx="8975652" cy="80013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Calibri"/>
                <a:ea typeface="Calibri"/>
                <a:cs typeface="Calibri"/>
              </a:rPr>
              <a:t>Notebook Link: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IBM-DS-SpaceX-Capstone/IBM DS Data Wrangling.ipynb at main · GmillerII/IBM-DS-SpaceX-Capstone</a:t>
            </a:r>
            <a:endParaRPr lang="en-US" sz="2200" dirty="0">
              <a:solidFill>
                <a:schemeClr val="accent3">
                  <a:lumMod val="25000"/>
                </a:schemeClr>
              </a:solidFill>
              <a:ea typeface="+mn-lt"/>
              <a:cs typeface="+mn-lt"/>
            </a:endParaRPr>
          </a:p>
          <a:p>
            <a:endParaRPr lang="en-US"/>
          </a:p>
          <a:p>
            <a:endParaRPr lang="en-US"/>
          </a:p>
          <a:p>
            <a:endParaRPr lang="en-US"/>
          </a:p>
        </p:txBody>
      </p:sp>
      <p:pic>
        <p:nvPicPr>
          <p:cNvPr id="9" name="Picture 8" descr="A screenshot of a black screen&#10;&#10;Description automatically generated">
            <a:extLst>
              <a:ext uri="{FF2B5EF4-FFF2-40B4-BE49-F238E27FC236}">
                <a16:creationId xmlns:a16="http://schemas.microsoft.com/office/drawing/2014/main" id="{7F3FA652-8CF7-20D9-8065-D24E8D505081}"/>
              </a:ext>
            </a:extLst>
          </p:cNvPr>
          <p:cNvPicPr>
            <a:picLocks noChangeAspect="1"/>
          </p:cNvPicPr>
          <p:nvPr/>
        </p:nvPicPr>
        <p:blipFill>
          <a:blip r:embed="rId4"/>
          <a:stretch>
            <a:fillRect/>
          </a:stretch>
        </p:blipFill>
        <p:spPr>
          <a:xfrm>
            <a:off x="381000" y="3993851"/>
            <a:ext cx="11430000" cy="13144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4946"/>
            <a:ext cx="5691175" cy="3718733"/>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ea typeface="Calibri"/>
                <a:cs typeface="Calibri"/>
              </a:rPr>
              <a:t>Scatter Plots were used for the various measures for relationships between Flight Number and Payload Mass, Flight Number and Launch Site, Payload Mass vs Launch Site, Flight Number vs Orbit Type, Payload vs Orbit Type</a:t>
            </a:r>
          </a:p>
          <a:p>
            <a:pPr>
              <a:lnSpc>
                <a:spcPct val="100000"/>
              </a:lnSpc>
              <a:spcBef>
                <a:spcPts val="1400"/>
              </a:spcBef>
            </a:pPr>
            <a:r>
              <a:rPr lang="en-US" sz="2000" dirty="0">
                <a:solidFill>
                  <a:schemeClr val="accent3">
                    <a:lumMod val="25000"/>
                  </a:schemeClr>
                </a:solidFill>
                <a:latin typeface="Abadi"/>
              </a:rPr>
              <a:t>Bar Chart was used for </a:t>
            </a:r>
            <a:r>
              <a:rPr lang="en-US" sz="2000" dirty="0">
                <a:solidFill>
                  <a:schemeClr val="accent3">
                    <a:lumMod val="25000"/>
                  </a:schemeClr>
                </a:solidFill>
                <a:latin typeface="Abadi"/>
                <a:ea typeface="+mn-lt"/>
                <a:cs typeface="+mn-lt"/>
              </a:rPr>
              <a:t>Success Rate by Orbit Type to find trends between sites</a:t>
            </a:r>
          </a:p>
          <a:p>
            <a:pPr>
              <a:lnSpc>
                <a:spcPct val="100000"/>
              </a:lnSpc>
              <a:spcBef>
                <a:spcPts val="1400"/>
              </a:spcBef>
            </a:pPr>
            <a:r>
              <a:rPr lang="en-US" sz="2000" dirty="0">
                <a:solidFill>
                  <a:schemeClr val="accent3">
                    <a:lumMod val="25000"/>
                  </a:schemeClr>
                </a:solidFill>
                <a:latin typeface="Abadi"/>
              </a:rPr>
              <a:t>Line chart was use to trend successful launches by year to determine if there were improvement in success rates over time.</a:t>
            </a:r>
          </a:p>
          <a:p>
            <a:endParaRPr lang="en-US">
              <a:solidFill>
                <a:srgbClr val="000000"/>
              </a:solidFill>
              <a:latin typeface="Calibri" panose="020F0502020204030204"/>
              <a:ea typeface="+mn-lt"/>
              <a:cs typeface="+mn-l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6" name="TextBox 5">
            <a:extLst>
              <a:ext uri="{FF2B5EF4-FFF2-40B4-BE49-F238E27FC236}">
                <a16:creationId xmlns:a16="http://schemas.microsoft.com/office/drawing/2014/main" id="{803050A8-EB6A-A7E7-B9BC-5849E3AB513F}"/>
              </a:ext>
            </a:extLst>
          </p:cNvPr>
          <p:cNvSpPr txBox="1"/>
          <p:nvPr/>
        </p:nvSpPr>
        <p:spPr>
          <a:xfrm>
            <a:off x="1087030" y="5319879"/>
            <a:ext cx="102053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aseline="0">
                <a:solidFill>
                  <a:srgbClr val="292929"/>
                </a:solidFill>
                <a:latin typeface="Abadi"/>
              </a:rPr>
              <a:t>Notebook Link: </a:t>
            </a:r>
            <a:r>
              <a:rPr lang="en-US" sz="2000" u="sng" strike="noStrike" baseline="0">
                <a:solidFill>
                  <a:srgbClr val="292929"/>
                </a:solidFill>
                <a:latin typeface="Abadi"/>
                <a:ea typeface="Arial"/>
                <a:cs typeface="Arial"/>
                <a:hlinkClick r:id="rId3">
                  <a:extLst>
                    <a:ext uri="{A12FA001-AC4F-418D-AE19-62706E023703}">
                      <ahyp:hlinkClr xmlns:ahyp="http://schemas.microsoft.com/office/drawing/2018/hyperlinkcolor" val="tx"/>
                    </a:ext>
                  </a:extLst>
                </a:hlinkClick>
              </a:rPr>
              <a:t>IBM-DS-SpaceX-Capstone/IBM DS EDA Visualizations.ipynb at main · GmillerII/IBM-DS-SpaceX-Capstone</a:t>
            </a:r>
            <a:endParaRPr lang="en-US"/>
          </a:p>
        </p:txBody>
      </p:sp>
      <p:pic>
        <p:nvPicPr>
          <p:cNvPr id="2" name="Picture 1" descr="A graph with a line going up&#10;&#10;Description automatically generated">
            <a:extLst>
              <a:ext uri="{FF2B5EF4-FFF2-40B4-BE49-F238E27FC236}">
                <a16:creationId xmlns:a16="http://schemas.microsoft.com/office/drawing/2014/main" id="{59A3697D-5B01-538E-AF99-82A9CED2D7E7}"/>
              </a:ext>
            </a:extLst>
          </p:cNvPr>
          <p:cNvPicPr>
            <a:picLocks noChangeAspect="1"/>
          </p:cNvPicPr>
          <p:nvPr/>
        </p:nvPicPr>
        <p:blipFill>
          <a:blip r:embed="rId4"/>
          <a:stretch>
            <a:fillRect/>
          </a:stretch>
        </p:blipFill>
        <p:spPr>
          <a:xfrm>
            <a:off x="6451300" y="1497851"/>
            <a:ext cx="5198493" cy="356037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5896"/>
            <a:ext cx="9745589" cy="4725149"/>
          </a:xfrm>
          <a:prstGeom prst="rect">
            <a:avLst/>
          </a:prstGeom>
        </p:spPr>
        <p:txBody>
          <a:bodyPr lIns="91440" tIns="45720" rIns="91440" bIns="45720" anchor="t"/>
          <a:lstStyle/>
          <a:p>
            <a:pPr>
              <a:buFont typeface="Arial"/>
              <a:buChar char="•"/>
            </a:pPr>
            <a:r>
              <a:rPr lang="en-US" sz="2000" b="1" dirty="0">
                <a:solidFill>
                  <a:schemeClr val="accent3">
                    <a:lumMod val="25000"/>
                  </a:schemeClr>
                </a:solidFill>
                <a:latin typeface="Abadi"/>
                <a:ea typeface="+mn-lt"/>
                <a:cs typeface="+mn-lt"/>
              </a:rPr>
              <a:t>Task 1</a:t>
            </a:r>
            <a:r>
              <a:rPr lang="en-US" sz="2000" dirty="0">
                <a:solidFill>
                  <a:schemeClr val="accent3">
                    <a:lumMod val="25000"/>
                  </a:schemeClr>
                </a:solidFill>
                <a:latin typeface="Abadi"/>
                <a:ea typeface="+mn-lt"/>
                <a:cs typeface="+mn-lt"/>
              </a:rPr>
              <a:t>: Retrieve unique launch sites.</a:t>
            </a:r>
            <a:endParaRPr lang="en-US" sz="2000">
              <a:solidFill>
                <a:schemeClr val="accent3">
                  <a:lumMod val="25000"/>
                </a:schemeClr>
              </a:solidFill>
              <a:latin typeface="Abadi"/>
              <a:ea typeface="Calibri"/>
              <a:cs typeface="Calibri"/>
            </a:endParaRPr>
          </a:p>
          <a:p>
            <a:pPr>
              <a:buFont typeface="Arial"/>
              <a:buChar char="•"/>
            </a:pPr>
            <a:r>
              <a:rPr lang="en-US" sz="2000" b="1" dirty="0">
                <a:solidFill>
                  <a:schemeClr val="accent3">
                    <a:lumMod val="25000"/>
                  </a:schemeClr>
                </a:solidFill>
                <a:latin typeface="Abadi"/>
                <a:ea typeface="+mn-lt"/>
                <a:cs typeface="+mn-lt"/>
              </a:rPr>
              <a:t>Task 2</a:t>
            </a:r>
            <a:r>
              <a:rPr lang="en-US" sz="2000" dirty="0">
                <a:solidFill>
                  <a:schemeClr val="accent3">
                    <a:lumMod val="25000"/>
                  </a:schemeClr>
                </a:solidFill>
                <a:latin typeface="Abadi"/>
                <a:ea typeface="+mn-lt"/>
                <a:cs typeface="+mn-lt"/>
              </a:rPr>
              <a:t>: Filter records where launch sites start with 'CCA'.</a:t>
            </a:r>
            <a:endParaRPr lang="en-US" sz="2000">
              <a:solidFill>
                <a:schemeClr val="accent3">
                  <a:lumMod val="25000"/>
                </a:schemeClr>
              </a:solidFill>
              <a:latin typeface="Abadi"/>
              <a:ea typeface="Calibri"/>
              <a:cs typeface="Calibri"/>
            </a:endParaRPr>
          </a:p>
          <a:p>
            <a:pPr>
              <a:buFont typeface="Arial"/>
              <a:buChar char="•"/>
            </a:pPr>
            <a:r>
              <a:rPr lang="en-US" sz="2000" b="1" dirty="0">
                <a:solidFill>
                  <a:schemeClr val="accent3">
                    <a:lumMod val="25000"/>
                  </a:schemeClr>
                </a:solidFill>
                <a:latin typeface="Abadi"/>
                <a:ea typeface="+mn-lt"/>
                <a:cs typeface="+mn-lt"/>
              </a:rPr>
              <a:t>Task 3</a:t>
            </a:r>
            <a:r>
              <a:rPr lang="en-US" sz="2000" dirty="0">
                <a:solidFill>
                  <a:schemeClr val="accent3">
                    <a:lumMod val="25000"/>
                  </a:schemeClr>
                </a:solidFill>
                <a:latin typeface="Abadi"/>
                <a:ea typeface="+mn-lt"/>
                <a:cs typeface="+mn-lt"/>
              </a:rPr>
              <a:t>: Calculate total payload mass for NASA (CRS) missions.</a:t>
            </a:r>
            <a:endParaRPr lang="en-US" sz="2000">
              <a:solidFill>
                <a:schemeClr val="accent3">
                  <a:lumMod val="25000"/>
                </a:schemeClr>
              </a:solidFill>
              <a:latin typeface="Abadi"/>
              <a:ea typeface="Calibri"/>
              <a:cs typeface="Calibri"/>
            </a:endParaRPr>
          </a:p>
          <a:p>
            <a:pPr>
              <a:buFont typeface="Arial"/>
              <a:buChar char="•"/>
            </a:pPr>
            <a:r>
              <a:rPr lang="en-US" sz="2000" b="1" dirty="0">
                <a:solidFill>
                  <a:schemeClr val="accent3">
                    <a:lumMod val="25000"/>
                  </a:schemeClr>
                </a:solidFill>
                <a:latin typeface="Abadi"/>
                <a:ea typeface="+mn-lt"/>
                <a:cs typeface="+mn-lt"/>
              </a:rPr>
              <a:t>Task 4</a:t>
            </a:r>
            <a:r>
              <a:rPr lang="en-US" sz="2000" dirty="0">
                <a:solidFill>
                  <a:schemeClr val="accent3">
                    <a:lumMod val="25000"/>
                  </a:schemeClr>
                </a:solidFill>
                <a:latin typeface="Abadi"/>
                <a:ea typeface="+mn-lt"/>
                <a:cs typeface="+mn-lt"/>
              </a:rPr>
              <a:t>: Find the average payload mass for booster version 'F9 v1.1'.</a:t>
            </a:r>
            <a:endParaRPr lang="en-US" sz="2000">
              <a:solidFill>
                <a:schemeClr val="accent3">
                  <a:lumMod val="25000"/>
                </a:schemeClr>
              </a:solidFill>
              <a:latin typeface="Abadi"/>
              <a:ea typeface="Calibri"/>
              <a:cs typeface="Calibri"/>
            </a:endParaRPr>
          </a:p>
          <a:p>
            <a:pPr>
              <a:buFont typeface="Arial"/>
              <a:buChar char="•"/>
            </a:pPr>
            <a:r>
              <a:rPr lang="en-US" sz="2000" b="1" dirty="0">
                <a:solidFill>
                  <a:schemeClr val="accent3">
                    <a:lumMod val="25000"/>
                  </a:schemeClr>
                </a:solidFill>
                <a:latin typeface="Abadi"/>
                <a:ea typeface="+mn-lt"/>
                <a:cs typeface="+mn-lt"/>
              </a:rPr>
              <a:t>Task 5</a:t>
            </a:r>
            <a:r>
              <a:rPr lang="en-US" sz="2000" dirty="0">
                <a:solidFill>
                  <a:schemeClr val="accent3">
                    <a:lumMod val="25000"/>
                  </a:schemeClr>
                </a:solidFill>
                <a:latin typeface="Abadi"/>
                <a:ea typeface="+mn-lt"/>
                <a:cs typeface="+mn-lt"/>
              </a:rPr>
              <a:t>: Identify the date of the first successful ground pad landing.</a:t>
            </a:r>
            <a:endParaRPr lang="en-US" sz="2000">
              <a:solidFill>
                <a:schemeClr val="accent3">
                  <a:lumMod val="25000"/>
                </a:schemeClr>
              </a:solidFill>
              <a:latin typeface="Abadi"/>
              <a:ea typeface="Calibri"/>
              <a:cs typeface="Calibri"/>
            </a:endParaRPr>
          </a:p>
          <a:p>
            <a:pPr>
              <a:buFont typeface="Arial"/>
              <a:buChar char="•"/>
            </a:pPr>
            <a:r>
              <a:rPr lang="en-US" sz="2000" b="1" dirty="0">
                <a:solidFill>
                  <a:schemeClr val="accent3">
                    <a:lumMod val="25000"/>
                  </a:schemeClr>
                </a:solidFill>
                <a:latin typeface="Abadi"/>
                <a:ea typeface="+mn-lt"/>
                <a:cs typeface="+mn-lt"/>
              </a:rPr>
              <a:t>Task 6</a:t>
            </a:r>
            <a:r>
              <a:rPr lang="en-US" sz="2000" dirty="0">
                <a:solidFill>
                  <a:schemeClr val="accent3">
                    <a:lumMod val="25000"/>
                  </a:schemeClr>
                </a:solidFill>
                <a:latin typeface="Abadi"/>
                <a:ea typeface="+mn-lt"/>
                <a:cs typeface="+mn-lt"/>
              </a:rPr>
              <a:t>: List boosters with drone ship success and payload between 4000-6000 kg.</a:t>
            </a:r>
            <a:endParaRPr lang="en-US" sz="2000">
              <a:solidFill>
                <a:schemeClr val="accent3">
                  <a:lumMod val="25000"/>
                </a:schemeClr>
              </a:solidFill>
              <a:latin typeface="Abadi"/>
              <a:ea typeface="Calibri"/>
              <a:cs typeface="Calibri"/>
            </a:endParaRPr>
          </a:p>
          <a:p>
            <a:pPr>
              <a:buFont typeface="Arial"/>
              <a:buChar char="•"/>
            </a:pPr>
            <a:r>
              <a:rPr lang="en-US" sz="2000" b="1" dirty="0">
                <a:solidFill>
                  <a:schemeClr val="accent3">
                    <a:lumMod val="25000"/>
                  </a:schemeClr>
                </a:solidFill>
                <a:latin typeface="Abadi"/>
                <a:ea typeface="+mn-lt"/>
                <a:cs typeface="+mn-lt"/>
              </a:rPr>
              <a:t>Task 7</a:t>
            </a:r>
            <a:r>
              <a:rPr lang="en-US" sz="2000" dirty="0">
                <a:solidFill>
                  <a:schemeClr val="accent3">
                    <a:lumMod val="25000"/>
                  </a:schemeClr>
                </a:solidFill>
                <a:latin typeface="Abadi"/>
                <a:ea typeface="+mn-lt"/>
                <a:cs typeface="+mn-lt"/>
              </a:rPr>
              <a:t>: Count total successful and failed mission outcomes.</a:t>
            </a:r>
            <a:endParaRPr lang="en-US" sz="2000">
              <a:solidFill>
                <a:schemeClr val="accent3">
                  <a:lumMod val="25000"/>
                </a:schemeClr>
              </a:solidFill>
              <a:latin typeface="Abadi"/>
              <a:ea typeface="Calibri"/>
              <a:cs typeface="Calibri"/>
            </a:endParaRPr>
          </a:p>
          <a:p>
            <a:pPr>
              <a:buFont typeface="Arial"/>
              <a:buChar char="•"/>
            </a:pPr>
            <a:r>
              <a:rPr lang="en-US" sz="2000" b="1" dirty="0">
                <a:solidFill>
                  <a:schemeClr val="accent3">
                    <a:lumMod val="25000"/>
                  </a:schemeClr>
                </a:solidFill>
                <a:latin typeface="Abadi"/>
                <a:ea typeface="+mn-lt"/>
                <a:cs typeface="+mn-lt"/>
              </a:rPr>
              <a:t>Task 8</a:t>
            </a:r>
            <a:r>
              <a:rPr lang="en-US" sz="2000" dirty="0">
                <a:solidFill>
                  <a:schemeClr val="accent3">
                    <a:lumMod val="25000"/>
                  </a:schemeClr>
                </a:solidFill>
                <a:latin typeface="Abadi"/>
                <a:ea typeface="+mn-lt"/>
                <a:cs typeface="+mn-lt"/>
              </a:rPr>
              <a:t>: Find booster versions carrying the maximum payload mass.</a:t>
            </a:r>
            <a:endParaRPr lang="en-US" sz="2000">
              <a:solidFill>
                <a:schemeClr val="accent3">
                  <a:lumMod val="25000"/>
                </a:schemeClr>
              </a:solidFill>
              <a:latin typeface="Abadi"/>
              <a:ea typeface="Calibri"/>
              <a:cs typeface="Calibri"/>
            </a:endParaRPr>
          </a:p>
          <a:p>
            <a:pPr>
              <a:buFont typeface="Arial"/>
              <a:buChar char="•"/>
            </a:pPr>
            <a:r>
              <a:rPr lang="en-US" sz="2000" b="1" dirty="0">
                <a:solidFill>
                  <a:schemeClr val="accent3">
                    <a:lumMod val="25000"/>
                  </a:schemeClr>
                </a:solidFill>
                <a:latin typeface="Abadi"/>
                <a:ea typeface="+mn-lt"/>
                <a:cs typeface="+mn-lt"/>
              </a:rPr>
              <a:t>Task 9</a:t>
            </a:r>
            <a:r>
              <a:rPr lang="en-US" sz="2000" dirty="0">
                <a:solidFill>
                  <a:schemeClr val="accent3">
                    <a:lumMod val="25000"/>
                  </a:schemeClr>
                </a:solidFill>
                <a:latin typeface="Abadi"/>
                <a:ea typeface="+mn-lt"/>
                <a:cs typeface="+mn-lt"/>
              </a:rPr>
              <a:t>: Display failure outcomes in 2015, including months and launch details.</a:t>
            </a:r>
            <a:endParaRPr lang="en-US" sz="2000">
              <a:solidFill>
                <a:schemeClr val="accent3">
                  <a:lumMod val="25000"/>
                </a:schemeClr>
              </a:solidFill>
              <a:latin typeface="Abadi"/>
              <a:ea typeface="Calibri"/>
              <a:cs typeface="Calibri"/>
            </a:endParaRPr>
          </a:p>
          <a:p>
            <a:pPr>
              <a:buFont typeface="Arial"/>
              <a:buChar char="•"/>
            </a:pPr>
            <a:r>
              <a:rPr lang="en-US" sz="2000" b="1" dirty="0">
                <a:solidFill>
                  <a:schemeClr val="accent3">
                    <a:lumMod val="25000"/>
                  </a:schemeClr>
                </a:solidFill>
                <a:latin typeface="Abadi"/>
                <a:ea typeface="+mn-lt"/>
                <a:cs typeface="+mn-lt"/>
              </a:rPr>
              <a:t>Task 10</a:t>
            </a:r>
            <a:r>
              <a:rPr lang="en-US" sz="2000" dirty="0">
                <a:solidFill>
                  <a:schemeClr val="accent3">
                    <a:lumMod val="25000"/>
                  </a:schemeClr>
                </a:solidFill>
                <a:latin typeface="Abadi"/>
                <a:ea typeface="+mn-lt"/>
                <a:cs typeface="+mn-lt"/>
              </a:rPr>
              <a:t>: Rank landing outcomes by count (2010-2017).</a:t>
            </a:r>
            <a:endParaRPr lang="en-US" sz="2000" dirty="0">
              <a:solidFill>
                <a:schemeClr val="accent3">
                  <a:lumMod val="25000"/>
                </a:schemeClr>
              </a:solidFill>
              <a:latin typeface="Abadi"/>
              <a:ea typeface="Calibri"/>
              <a:cs typeface="Calibri"/>
            </a:endParaRPr>
          </a:p>
          <a:p>
            <a:pPr marL="0" indent="0">
              <a:buNone/>
            </a:pPr>
            <a:r>
              <a:rPr lang="en-US" sz="2000" dirty="0">
                <a:solidFill>
                  <a:schemeClr val="accent3">
                    <a:lumMod val="25000"/>
                  </a:schemeClr>
                </a:solidFill>
                <a:latin typeface="Abadi"/>
                <a:ea typeface="Calibri"/>
                <a:cs typeface="Calibri"/>
              </a:rPr>
              <a:t>Notebook Link: </a:t>
            </a:r>
            <a:r>
              <a:rPr lang="en-US" sz="2000" dirty="0">
                <a:solidFill>
                  <a:schemeClr val="accent3">
                    <a:lumMod val="25000"/>
                  </a:schemeClr>
                </a:solidFill>
                <a:latin typeface="Abadi"/>
                <a:ea typeface="+mn-lt"/>
                <a:cs typeface="+mn-lt"/>
                <a:hlinkClick r:id="rId3">
                  <a:extLst>
                    <a:ext uri="{A12FA001-AC4F-418D-AE19-62706E023703}">
                      <ahyp:hlinkClr xmlns:ahyp="http://schemas.microsoft.com/office/drawing/2018/hyperlinkcolor" val="tx"/>
                    </a:ext>
                  </a:extLst>
                </a:hlinkClick>
              </a:rPr>
              <a:t>IBM-DS-SpaceX-Capstone/IBM DS EDA SQL.ipynb at main · GmillerII/IBM-DS-SpaceX-Capstone</a:t>
            </a:r>
            <a:endParaRPr lang="en-US" sz="2000">
              <a:solidFill>
                <a:schemeClr val="accent3">
                  <a:lumMod val="25000"/>
                </a:schemeClr>
              </a:solidFill>
              <a:latin typeface="Abadi"/>
              <a:ea typeface="+mn-lt"/>
              <a:cs typeface="+mn-lt"/>
            </a:endParaRPr>
          </a:p>
          <a:p>
            <a:pPr marL="0" indent="0">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6313" y="1860677"/>
            <a:ext cx="3355676" cy="4653262"/>
          </a:xfrm>
          <a:prstGeom prst="rect">
            <a:avLst/>
          </a:prstGeom>
        </p:spPr>
        <p:txBody>
          <a:bodyPr lIns="91440" tIns="45720" rIns="91440" bIns="45720" anchor="t">
            <a:normAutofit fontScale="92500" lnSpcReduction="10000"/>
          </a:bodyPr>
          <a:lstStyle/>
          <a:p>
            <a:pPr marL="0" indent="0" algn="ctr">
              <a:buNone/>
            </a:pPr>
            <a:r>
              <a:rPr lang="en-US" sz="1600" b="1" dirty="0">
                <a:solidFill>
                  <a:schemeClr val="accent3">
                    <a:lumMod val="25000"/>
                  </a:schemeClr>
                </a:solidFill>
                <a:latin typeface="Abadi"/>
                <a:ea typeface="+mn-lt"/>
                <a:cs typeface="+mn-lt"/>
              </a:rPr>
              <a:t>Map Objects Created</a:t>
            </a:r>
            <a:endParaRPr lang="en-US" sz="1600">
              <a:solidFill>
                <a:schemeClr val="accent3">
                  <a:lumMod val="25000"/>
                </a:schemeClr>
              </a:solidFill>
              <a:latin typeface="Abadi"/>
              <a:ea typeface="Calibri"/>
              <a:cs typeface="Calibri"/>
            </a:endParaRPr>
          </a:p>
          <a:p>
            <a:r>
              <a:rPr lang="en-US" sz="1600" b="1" dirty="0">
                <a:solidFill>
                  <a:schemeClr val="accent3">
                    <a:lumMod val="25000"/>
                  </a:schemeClr>
                </a:solidFill>
                <a:latin typeface="Abadi"/>
                <a:ea typeface="+mn-lt"/>
                <a:cs typeface="+mn-lt"/>
              </a:rPr>
              <a:t>Launch Site Markers</a:t>
            </a:r>
            <a:r>
              <a:rPr lang="en-US" sz="1600" dirty="0">
                <a:solidFill>
                  <a:schemeClr val="accent3">
                    <a:lumMod val="25000"/>
                  </a:schemeClr>
                </a:solidFill>
                <a:latin typeface="Abadi"/>
                <a:ea typeface="+mn-lt"/>
                <a:cs typeface="+mn-lt"/>
              </a:rPr>
              <a:t>:</a:t>
            </a:r>
            <a:endParaRPr lang="en-US" sz="1600">
              <a:solidFill>
                <a:schemeClr val="accent3">
                  <a:lumMod val="25000"/>
                </a:schemeClr>
              </a:solidFill>
              <a:latin typeface="Abad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Markers for CCAFS LC-40, CCAFS SLC-40, KSC LC-39A, and VAFB SLC-4E with site names.</a:t>
            </a:r>
            <a:endParaRPr lang="en-US" sz="1600">
              <a:solidFill>
                <a:schemeClr val="accent3">
                  <a:lumMod val="25000"/>
                </a:schemeClr>
              </a:solidFill>
              <a:latin typeface="Abadi"/>
              <a:ea typeface="Calibri"/>
              <a:cs typeface="Calibri"/>
            </a:endParaRPr>
          </a:p>
          <a:p>
            <a:pPr lvl="1">
              <a:buFont typeface="Courier New" panose="020B0604020202020204" pitchFamily="34" charset="0"/>
              <a:buChar char="o"/>
            </a:pPr>
            <a:r>
              <a:rPr lang="en-US" sz="1600" i="1" dirty="0">
                <a:solidFill>
                  <a:schemeClr val="accent3">
                    <a:lumMod val="25000"/>
                  </a:schemeClr>
                </a:solidFill>
                <a:latin typeface="Abadi"/>
                <a:ea typeface="+mn-lt"/>
                <a:cs typeface="+mn-lt"/>
              </a:rPr>
              <a:t>Reason</a:t>
            </a:r>
            <a:r>
              <a:rPr lang="en-US" sz="1600" dirty="0">
                <a:solidFill>
                  <a:schemeClr val="accent3">
                    <a:lumMod val="25000"/>
                  </a:schemeClr>
                </a:solidFill>
                <a:latin typeface="Abadi"/>
                <a:ea typeface="+mn-lt"/>
                <a:cs typeface="+mn-lt"/>
              </a:rPr>
              <a:t>: Clearly identifies launch sites for analysis.</a:t>
            </a:r>
            <a:endParaRPr lang="en-US" sz="1600">
              <a:solidFill>
                <a:schemeClr val="accent3">
                  <a:lumMod val="25000"/>
                </a:schemeClr>
              </a:solidFill>
              <a:latin typeface="Abadi"/>
              <a:ea typeface="Calibri"/>
              <a:cs typeface="Calibri"/>
            </a:endParaRPr>
          </a:p>
          <a:p>
            <a:r>
              <a:rPr lang="en-US" sz="1600" b="1" dirty="0">
                <a:solidFill>
                  <a:schemeClr val="accent3">
                    <a:lumMod val="25000"/>
                  </a:schemeClr>
                </a:solidFill>
                <a:latin typeface="Abadi"/>
                <a:ea typeface="+mn-lt"/>
                <a:cs typeface="+mn-lt"/>
              </a:rPr>
              <a:t>Launch Site Circles</a:t>
            </a:r>
            <a:r>
              <a:rPr lang="en-US" sz="1600" dirty="0">
                <a:solidFill>
                  <a:schemeClr val="accent3">
                    <a:lumMod val="25000"/>
                  </a:schemeClr>
                </a:solidFill>
                <a:latin typeface="Abadi"/>
                <a:ea typeface="+mn-lt"/>
                <a:cs typeface="+mn-lt"/>
              </a:rPr>
              <a:t>:</a:t>
            </a:r>
            <a:endParaRPr lang="en-US" sz="1600">
              <a:solidFill>
                <a:schemeClr val="accent3">
                  <a:lumMod val="25000"/>
                </a:schemeClr>
              </a:solidFill>
              <a:latin typeface="Abad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1000m radius circles around each site.</a:t>
            </a:r>
            <a:endParaRPr lang="en-US" sz="1600">
              <a:solidFill>
                <a:schemeClr val="accent3">
                  <a:lumMod val="25000"/>
                </a:schemeClr>
              </a:solidFill>
              <a:latin typeface="Abadi"/>
              <a:ea typeface="Calibri"/>
              <a:cs typeface="Calibri"/>
            </a:endParaRPr>
          </a:p>
          <a:p>
            <a:pPr lvl="1">
              <a:buFont typeface="Courier New" panose="020B0604020202020204" pitchFamily="34" charset="0"/>
              <a:buChar char="o"/>
            </a:pPr>
            <a:r>
              <a:rPr lang="en-US" sz="1600" i="1" dirty="0">
                <a:solidFill>
                  <a:schemeClr val="accent3">
                    <a:lumMod val="25000"/>
                  </a:schemeClr>
                </a:solidFill>
                <a:latin typeface="Abadi"/>
                <a:ea typeface="+mn-lt"/>
                <a:cs typeface="+mn-lt"/>
              </a:rPr>
              <a:t>Reason</a:t>
            </a:r>
            <a:r>
              <a:rPr lang="en-US" sz="1600" dirty="0">
                <a:solidFill>
                  <a:schemeClr val="accent3">
                    <a:lumMod val="25000"/>
                  </a:schemeClr>
                </a:solidFill>
                <a:latin typeface="Abadi"/>
                <a:ea typeface="+mn-lt"/>
                <a:cs typeface="+mn-lt"/>
              </a:rPr>
              <a:t>: Highlights surrounding  areas for proximity context.</a:t>
            </a:r>
            <a:endParaRPr lang="en-US" sz="1600">
              <a:solidFill>
                <a:schemeClr val="accent3">
                  <a:lumMod val="25000"/>
                </a:schemeClr>
              </a:solidFill>
              <a:latin typeface="Abadi"/>
              <a:ea typeface="Calibri"/>
              <a:cs typeface="Calibri"/>
            </a:endParaRPr>
          </a:p>
          <a:p>
            <a:r>
              <a:rPr lang="en-US" sz="1600" b="1" dirty="0">
                <a:solidFill>
                  <a:schemeClr val="accent3">
                    <a:lumMod val="25000"/>
                  </a:schemeClr>
                </a:solidFill>
                <a:latin typeface="Abadi"/>
                <a:ea typeface="+mn-lt"/>
                <a:cs typeface="+mn-lt"/>
              </a:rPr>
              <a:t>Success/Failure Markers</a:t>
            </a:r>
            <a:r>
              <a:rPr lang="en-US" sz="1600" dirty="0">
                <a:solidFill>
                  <a:schemeClr val="accent3">
                    <a:lumMod val="25000"/>
                  </a:schemeClr>
                </a:solidFill>
                <a:latin typeface="Abadi"/>
                <a:ea typeface="+mn-lt"/>
                <a:cs typeface="+mn-lt"/>
              </a:rPr>
              <a:t>:</a:t>
            </a:r>
            <a:endParaRPr lang="en-US" sz="1600">
              <a:solidFill>
                <a:schemeClr val="accent3">
                  <a:lumMod val="25000"/>
                </a:schemeClr>
              </a:solidFill>
              <a:latin typeface="Abad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Color-coded markers (Green: Success, Red: Failure) for each launch.</a:t>
            </a:r>
            <a:endParaRPr lang="en-US" sz="1600">
              <a:solidFill>
                <a:schemeClr val="accent3">
                  <a:lumMod val="25000"/>
                </a:schemeClr>
              </a:solidFill>
              <a:latin typeface="Abadi"/>
              <a:ea typeface="Calibri"/>
              <a:cs typeface="Calibri"/>
            </a:endParaRPr>
          </a:p>
          <a:p>
            <a:pPr lvl="1">
              <a:buFont typeface="Courier New" panose="020B0604020202020204" pitchFamily="34" charset="0"/>
              <a:buChar char="o"/>
            </a:pPr>
            <a:r>
              <a:rPr lang="en-US" sz="1600" i="1" dirty="0">
                <a:solidFill>
                  <a:schemeClr val="accent3">
                    <a:lumMod val="25000"/>
                  </a:schemeClr>
                </a:solidFill>
                <a:latin typeface="Abadi"/>
                <a:ea typeface="+mn-lt"/>
                <a:cs typeface="+mn-lt"/>
              </a:rPr>
              <a:t>Reason</a:t>
            </a:r>
            <a:r>
              <a:rPr lang="en-US" sz="1600" dirty="0">
                <a:solidFill>
                  <a:schemeClr val="accent3">
                    <a:lumMod val="25000"/>
                  </a:schemeClr>
                </a:solidFill>
                <a:latin typeface="Abadi"/>
                <a:ea typeface="+mn-lt"/>
                <a:cs typeface="+mn-lt"/>
              </a:rPr>
              <a:t>: Simplifies success rate analysis.</a:t>
            </a:r>
            <a:endParaRPr lang="en-US" dirty="0">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6" name="Content Placeholder 4">
            <a:extLst>
              <a:ext uri="{FF2B5EF4-FFF2-40B4-BE49-F238E27FC236}">
                <a16:creationId xmlns:a16="http://schemas.microsoft.com/office/drawing/2014/main" id="{7420DBF1-8610-370F-D557-915DA481C5AE}"/>
              </a:ext>
            </a:extLst>
          </p:cNvPr>
          <p:cNvSpPr txBox="1">
            <a:spLocks/>
          </p:cNvSpPr>
          <p:nvPr/>
        </p:nvSpPr>
        <p:spPr>
          <a:xfrm>
            <a:off x="4354902" y="2070586"/>
            <a:ext cx="3355676"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chemeClr val="accent3">
                    <a:lumMod val="25000"/>
                  </a:schemeClr>
                </a:solidFill>
                <a:latin typeface="Abadi"/>
                <a:ea typeface="+mn-lt"/>
                <a:cs typeface="+mn-lt"/>
              </a:rPr>
              <a:t>Map Objects Created</a:t>
            </a:r>
            <a:r>
              <a:rPr lang="en-US" sz="1600" dirty="0">
                <a:solidFill>
                  <a:schemeClr val="accent3">
                    <a:lumMod val="25000"/>
                  </a:schemeClr>
                </a:solidFill>
                <a:latin typeface="Abadi"/>
                <a:ea typeface="+mn-lt"/>
                <a:cs typeface="+mn-lt"/>
              </a:rPr>
              <a:t>:</a:t>
            </a:r>
            <a:endParaRPr lang="en-US" sz="1600">
              <a:solidFill>
                <a:schemeClr val="accent3">
                  <a:lumMod val="25000"/>
                </a:schemeClr>
              </a:solidFill>
              <a:latin typeface="Abadi"/>
              <a:ea typeface="Calibri"/>
              <a:cs typeface="Calibri"/>
            </a:endParaRPr>
          </a:p>
          <a:p>
            <a:r>
              <a:rPr lang="en-US" sz="1600" b="1" dirty="0">
                <a:solidFill>
                  <a:schemeClr val="accent3">
                    <a:lumMod val="25000"/>
                  </a:schemeClr>
                </a:solidFill>
                <a:latin typeface="Abadi"/>
                <a:ea typeface="+mn-lt"/>
                <a:cs typeface="+mn-lt"/>
              </a:rPr>
              <a:t>Mouse Position Plugin</a:t>
            </a:r>
            <a:r>
              <a:rPr lang="en-US" sz="1600" dirty="0">
                <a:solidFill>
                  <a:schemeClr val="accent3">
                    <a:lumMod val="25000"/>
                  </a:schemeClr>
                </a:solidFill>
                <a:latin typeface="Abadi"/>
                <a:ea typeface="+mn-lt"/>
                <a:cs typeface="+mn-lt"/>
              </a:rPr>
              <a:t>:</a:t>
            </a:r>
            <a:endParaRPr lang="en-US" sz="1600">
              <a:solidFill>
                <a:schemeClr val="accent3">
                  <a:lumMod val="25000"/>
                </a:schemeClr>
              </a:solidFill>
              <a:latin typeface="Abadi"/>
              <a:ea typeface="Calibr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Dynamic display of latitude and longitude on hover.</a:t>
            </a:r>
            <a:endParaRPr lang="en-US" sz="1600">
              <a:solidFill>
                <a:schemeClr val="accent3">
                  <a:lumMod val="25000"/>
                </a:schemeClr>
              </a:solidFill>
              <a:latin typeface="Abadi"/>
              <a:ea typeface="Calibri"/>
              <a:cs typeface="Calibri"/>
            </a:endParaRPr>
          </a:p>
          <a:p>
            <a:pPr lvl="1">
              <a:buFont typeface="Courier New" panose="020B0604020202020204" pitchFamily="34" charset="0"/>
              <a:buChar char="o"/>
            </a:pPr>
            <a:r>
              <a:rPr lang="en-US" sz="1600" i="1" dirty="0">
                <a:solidFill>
                  <a:schemeClr val="accent3">
                    <a:lumMod val="25000"/>
                  </a:schemeClr>
                </a:solidFill>
                <a:latin typeface="Abadi"/>
                <a:ea typeface="+mn-lt"/>
                <a:cs typeface="+mn-lt"/>
              </a:rPr>
              <a:t>Reason</a:t>
            </a:r>
            <a:r>
              <a:rPr lang="en-US" sz="1600" dirty="0">
                <a:solidFill>
                  <a:schemeClr val="accent3">
                    <a:lumMod val="25000"/>
                  </a:schemeClr>
                </a:solidFill>
                <a:latin typeface="Abadi"/>
                <a:ea typeface="+mn-lt"/>
                <a:cs typeface="+mn-lt"/>
              </a:rPr>
              <a:t>: Pinpoints coordinates for measurement.</a:t>
            </a:r>
            <a:endParaRPr lang="en-US" sz="1600">
              <a:solidFill>
                <a:schemeClr val="accent3">
                  <a:lumMod val="25000"/>
                </a:schemeClr>
              </a:solidFill>
              <a:latin typeface="Abadi"/>
              <a:ea typeface="Calibri"/>
              <a:cs typeface="Calibri"/>
            </a:endParaRPr>
          </a:p>
          <a:p>
            <a:r>
              <a:rPr lang="en-US" sz="1600" b="1" dirty="0">
                <a:solidFill>
                  <a:schemeClr val="accent3">
                    <a:lumMod val="25000"/>
                  </a:schemeClr>
                </a:solidFill>
                <a:latin typeface="Abadi"/>
                <a:ea typeface="+mn-lt"/>
                <a:cs typeface="+mn-lt"/>
              </a:rPr>
              <a:t>Distance Lines (Optional)</a:t>
            </a:r>
            <a:r>
              <a:rPr lang="en-US" sz="1600" dirty="0">
                <a:solidFill>
                  <a:schemeClr val="accent3">
                    <a:lumMod val="25000"/>
                  </a:schemeClr>
                </a:solidFill>
                <a:latin typeface="Abadi"/>
                <a:ea typeface="+mn-lt"/>
                <a:cs typeface="+mn-lt"/>
              </a:rPr>
              <a:t>:</a:t>
            </a:r>
            <a:endParaRPr lang="en-US" sz="1600">
              <a:solidFill>
                <a:schemeClr val="accent3">
                  <a:lumMod val="25000"/>
                </a:schemeClr>
              </a:solidFill>
              <a:latin typeface="Abadi"/>
              <a:ea typeface="Calibri"/>
              <a:cs typeface="Calibri"/>
            </a:endParaRPr>
          </a:p>
          <a:p>
            <a:pPr lvl="1">
              <a:buFont typeface="Courier New" panose="020B0604020202020204" pitchFamily="34" charset="0"/>
              <a:buChar char="o"/>
            </a:pPr>
            <a:r>
              <a:rPr lang="en-US" sz="1600" err="1">
                <a:solidFill>
                  <a:schemeClr val="accent3">
                    <a:lumMod val="25000"/>
                  </a:schemeClr>
                </a:solidFill>
                <a:latin typeface="Abadi"/>
                <a:ea typeface="+mn-lt"/>
                <a:cs typeface="+mn-lt"/>
              </a:rPr>
              <a:t>PolyLines</a:t>
            </a:r>
            <a:r>
              <a:rPr lang="en-US" sz="1600" dirty="0">
                <a:solidFill>
                  <a:schemeClr val="accent3">
                    <a:lumMod val="25000"/>
                  </a:schemeClr>
                </a:solidFill>
                <a:latin typeface="Abadi"/>
                <a:ea typeface="+mn-lt"/>
                <a:cs typeface="+mn-lt"/>
              </a:rPr>
              <a:t> to visualize distances to coastlines/landmarks.</a:t>
            </a:r>
            <a:endParaRPr lang="en-US" sz="1600">
              <a:solidFill>
                <a:schemeClr val="accent3">
                  <a:lumMod val="25000"/>
                </a:schemeClr>
              </a:solidFill>
              <a:latin typeface="Abadi"/>
              <a:ea typeface="Calibri"/>
              <a:cs typeface="Calibri"/>
            </a:endParaRPr>
          </a:p>
          <a:p>
            <a:pPr lvl="1">
              <a:buFont typeface="Courier New" panose="020B0604020202020204" pitchFamily="34" charset="0"/>
              <a:buChar char="o"/>
            </a:pPr>
            <a:r>
              <a:rPr lang="en-US" sz="1600" i="1" dirty="0">
                <a:solidFill>
                  <a:schemeClr val="accent3">
                    <a:lumMod val="25000"/>
                  </a:schemeClr>
                </a:solidFill>
                <a:latin typeface="Abadi"/>
                <a:ea typeface="+mn-lt"/>
                <a:cs typeface="+mn-lt"/>
              </a:rPr>
              <a:t>Reason</a:t>
            </a:r>
            <a:r>
              <a:rPr lang="en-US" sz="1600" dirty="0">
                <a:solidFill>
                  <a:schemeClr val="accent3">
                    <a:lumMod val="25000"/>
                  </a:schemeClr>
                </a:solidFill>
                <a:latin typeface="Abadi"/>
                <a:ea typeface="+mn-lt"/>
                <a:cs typeface="+mn-lt"/>
              </a:rPr>
              <a:t>: Assesses proximity to key geographical features.</a:t>
            </a:r>
            <a:endParaRPr lang="en-US" sz="1600" dirty="0">
              <a:solidFill>
                <a:schemeClr val="accent3">
                  <a:lumMod val="25000"/>
                </a:schemeClr>
              </a:solidFill>
              <a:latin typeface="Abadi"/>
              <a:ea typeface="Calibri" panose="020F0502020204030204"/>
              <a:cs typeface="Calibri" panose="020F0502020204030204"/>
            </a:endParaRPr>
          </a:p>
        </p:txBody>
      </p:sp>
      <p:sp>
        <p:nvSpPr>
          <p:cNvPr id="7" name="Content Placeholder 4">
            <a:extLst>
              <a:ext uri="{FF2B5EF4-FFF2-40B4-BE49-F238E27FC236}">
                <a16:creationId xmlns:a16="http://schemas.microsoft.com/office/drawing/2014/main" id="{4C7F6BA7-1178-53A0-3AA2-5756B58FB8D0}"/>
              </a:ext>
            </a:extLst>
          </p:cNvPr>
          <p:cNvSpPr txBox="1">
            <a:spLocks/>
          </p:cNvSpPr>
          <p:nvPr/>
        </p:nvSpPr>
        <p:spPr>
          <a:xfrm>
            <a:off x="7704826" y="1854925"/>
            <a:ext cx="3355676" cy="476828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chemeClr val="accent3">
                    <a:lumMod val="25000"/>
                  </a:schemeClr>
                </a:solidFill>
                <a:latin typeface="Abadi"/>
                <a:ea typeface="+mn-lt"/>
                <a:cs typeface="+mn-lt"/>
              </a:rPr>
              <a:t>Key Insights</a:t>
            </a:r>
            <a:r>
              <a:rPr lang="en-US" sz="1600" dirty="0">
                <a:solidFill>
                  <a:schemeClr val="accent3">
                    <a:lumMod val="25000"/>
                  </a:schemeClr>
                </a:solidFill>
                <a:latin typeface="Abadi"/>
                <a:ea typeface="+mn-lt"/>
                <a:cs typeface="+mn-lt"/>
              </a:rPr>
              <a:t>:</a:t>
            </a:r>
            <a:endParaRPr lang="en-US" sz="1600" dirty="0">
              <a:solidFill>
                <a:schemeClr val="accent3">
                  <a:lumMod val="25000"/>
                </a:schemeClr>
              </a:solidFill>
              <a:latin typeface="Abadi"/>
              <a:ea typeface="Calibri" panose="020F0502020204030204"/>
              <a:cs typeface="Calibri" panose="020F0502020204030204"/>
            </a:endParaRPr>
          </a:p>
          <a:p>
            <a:r>
              <a:rPr lang="en-US" sz="1600" dirty="0">
                <a:solidFill>
                  <a:schemeClr val="accent3">
                    <a:lumMod val="25000"/>
                  </a:schemeClr>
                </a:solidFill>
                <a:latin typeface="Abadi"/>
                <a:ea typeface="+mn-lt"/>
                <a:cs typeface="+mn-lt"/>
              </a:rPr>
              <a:t>Launch sites are near the equator and coastlines for efficiency and safety.</a:t>
            </a:r>
            <a:endParaRPr lang="en-US" sz="1600">
              <a:solidFill>
                <a:schemeClr val="accent3">
                  <a:lumMod val="25000"/>
                </a:schemeClr>
              </a:solidFill>
              <a:latin typeface="Abadi"/>
            </a:endParaRPr>
          </a:p>
          <a:p>
            <a:r>
              <a:rPr lang="en-US" sz="1600" dirty="0">
                <a:solidFill>
                  <a:schemeClr val="accent3">
                    <a:lumMod val="25000"/>
                  </a:schemeClr>
                </a:solidFill>
                <a:latin typeface="Abadi"/>
                <a:ea typeface="+mn-lt"/>
                <a:cs typeface="+mn-lt"/>
              </a:rPr>
              <a:t>Interactive features enhance usability and exploration.</a:t>
            </a:r>
            <a:br>
              <a:rPr lang="en-US" sz="1600" dirty="0">
                <a:solidFill>
                  <a:schemeClr val="accent3">
                    <a:lumMod val="25000"/>
                  </a:schemeClr>
                </a:solidFill>
                <a:latin typeface="Abadi"/>
                <a:ea typeface="+mn-lt"/>
                <a:cs typeface="+mn-lt"/>
              </a:rPr>
            </a:br>
            <a:endParaRPr lang="en-US" sz="1600" dirty="0">
              <a:solidFill>
                <a:schemeClr val="accent3">
                  <a:lumMod val="25000"/>
                </a:schemeClr>
              </a:solidFill>
              <a:latin typeface="Abadi"/>
              <a:ea typeface="+mn-lt"/>
              <a:cs typeface="+mn-lt"/>
            </a:endParaRPr>
          </a:p>
          <a:p>
            <a:pPr marL="0" indent="0">
              <a:buNone/>
            </a:pPr>
            <a:r>
              <a:rPr lang="en-US" sz="1600" dirty="0">
                <a:latin typeface="Abadi"/>
                <a:ea typeface="+mn-lt"/>
                <a:cs typeface="+mn-lt"/>
              </a:rPr>
              <a:t>Notebook Link: </a:t>
            </a:r>
            <a:r>
              <a:rPr lang="en-US" sz="1600" dirty="0">
                <a:ea typeface="+mn-lt"/>
                <a:cs typeface="+mn-lt"/>
                <a:hlinkClick r:id="rId3"/>
              </a:rPr>
              <a:t>IBM-DS-SpaceX-Capstone/IBM DS Folium Maps.ipynb at main · GmillerII/IBM-DS-SpaceX-Capstone</a:t>
            </a:r>
          </a:p>
        </p:txBody>
      </p:sp>
      <p:pic>
        <p:nvPicPr>
          <p:cNvPr id="8" name="Picture 7" descr="A map with lines and dots&#10;&#10;Description automatically generated">
            <a:extLst>
              <a:ext uri="{FF2B5EF4-FFF2-40B4-BE49-F238E27FC236}">
                <a16:creationId xmlns:a16="http://schemas.microsoft.com/office/drawing/2014/main" id="{00618EF0-599E-E3C5-ABA1-6A5188C5830B}"/>
              </a:ext>
            </a:extLst>
          </p:cNvPr>
          <p:cNvPicPr>
            <a:picLocks noChangeAspect="1"/>
          </p:cNvPicPr>
          <p:nvPr/>
        </p:nvPicPr>
        <p:blipFill>
          <a:blip r:embed="rId4"/>
          <a:stretch>
            <a:fillRect/>
          </a:stretch>
        </p:blipFill>
        <p:spPr>
          <a:xfrm>
            <a:off x="7838267" y="4886415"/>
            <a:ext cx="3071543" cy="142713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200" b="1" dirty="0">
                <a:solidFill>
                  <a:schemeClr val="accent3">
                    <a:lumMod val="25000"/>
                  </a:schemeClr>
                </a:solidFill>
                <a:latin typeface="Abadi"/>
              </a:rPr>
              <a:t>Plots/Graphs Added:</a:t>
            </a:r>
            <a:endParaRPr lang="en-US" b="1" dirty="0">
              <a:solidFill>
                <a:schemeClr val="accent3">
                  <a:lumMod val="25000"/>
                </a:schemeClr>
              </a:solidFill>
              <a:latin typeface="Abadi"/>
            </a:endParaRPr>
          </a:p>
          <a:p>
            <a:pPr marL="342900" indent="-342900">
              <a:lnSpc>
                <a:spcPct val="100000"/>
              </a:lnSpc>
              <a:spcBef>
                <a:spcPts val="1400"/>
              </a:spcBef>
            </a:pPr>
            <a:r>
              <a:rPr lang="en-US" sz="2200">
                <a:solidFill>
                  <a:schemeClr val="accent3">
                    <a:lumMod val="25000"/>
                  </a:schemeClr>
                </a:solidFill>
                <a:latin typeface="Abadi" panose="020B0604020104020204" pitchFamily="34" charset="0"/>
              </a:rPr>
              <a:t>Success Pie Chart: Displays the total number of successful launches for a selected site or all sites. Reason: Helps visualize the success rate of launches by site.</a:t>
            </a:r>
            <a:endParaRPr lang="en-US">
              <a:ea typeface="Calibri" panose="020F0502020204030204"/>
              <a:cs typeface="Calibri" panose="020F0502020204030204"/>
            </a:endParaRPr>
          </a:p>
          <a:p>
            <a:pPr marL="342900" indent="-342900">
              <a:lnSpc>
                <a:spcPct val="100000"/>
              </a:lnSpc>
              <a:spcBef>
                <a:spcPts val="1400"/>
              </a:spcBef>
            </a:pPr>
            <a:r>
              <a:rPr lang="en-US" sz="2200">
                <a:solidFill>
                  <a:schemeClr val="accent3">
                    <a:lumMod val="25000"/>
                  </a:schemeClr>
                </a:solidFill>
                <a:latin typeface="Abadi" panose="020B0604020104020204" pitchFamily="34" charset="0"/>
              </a:rPr>
              <a:t>Payload Success Scatter Plot: Shows the correlation between payload mass and launch success. Reason: Allows users to analyze how payload size impacts launch outcomes.</a:t>
            </a:r>
            <a:endParaRPr lang="en-US">
              <a:ea typeface="Calibri" panose="020F0502020204030204"/>
              <a:cs typeface="Calibri" panose="020F0502020204030204"/>
            </a:endParaRPr>
          </a:p>
          <a:p>
            <a:pPr marL="0" indent="0">
              <a:lnSpc>
                <a:spcPct val="100000"/>
              </a:lnSpc>
              <a:spcBef>
                <a:spcPts val="1400"/>
              </a:spcBef>
              <a:buNone/>
            </a:pPr>
            <a:r>
              <a:rPr lang="en-US" sz="2200" b="1" dirty="0">
                <a:solidFill>
                  <a:schemeClr val="accent3">
                    <a:lumMod val="25000"/>
                  </a:schemeClr>
                </a:solidFill>
                <a:latin typeface="Abadi"/>
              </a:rPr>
              <a:t>Interactions Added:</a:t>
            </a:r>
            <a:endParaRPr lang="en-US" b="1" dirty="0">
              <a:solidFill>
                <a:schemeClr val="accent3">
                  <a:lumMod val="25000"/>
                </a:schemeClr>
              </a:solidFill>
              <a:latin typeface="Abadi"/>
            </a:endParaRPr>
          </a:p>
          <a:p>
            <a:pPr marL="342900" indent="-342900">
              <a:lnSpc>
                <a:spcPct val="100000"/>
              </a:lnSpc>
              <a:spcBef>
                <a:spcPts val="1400"/>
              </a:spcBef>
            </a:pPr>
            <a:r>
              <a:rPr lang="en-US" sz="2200">
                <a:solidFill>
                  <a:schemeClr val="accent3">
                    <a:lumMod val="25000"/>
                  </a:schemeClr>
                </a:solidFill>
                <a:latin typeface="Abadi" panose="020B0604020104020204" pitchFamily="34" charset="0"/>
              </a:rPr>
              <a:t>Dropdown for Launch Site Selection: Users can select a specific launch site or view data from all sites. Reason: Customizes the dashboard for site-specific analysis.</a:t>
            </a:r>
            <a:endParaRPr lang="en-US">
              <a:ea typeface="Calibri" panose="020F0502020204030204"/>
              <a:cs typeface="Calibri" panose="020F0502020204030204"/>
            </a:endParaRPr>
          </a:p>
          <a:p>
            <a:pPr marL="342900" indent="-342900">
              <a:lnSpc>
                <a:spcPct val="100000"/>
              </a:lnSpc>
              <a:spcBef>
                <a:spcPts val="1400"/>
              </a:spcBef>
            </a:pPr>
            <a:r>
              <a:rPr lang="en-US" sz="2200">
                <a:solidFill>
                  <a:schemeClr val="accent3">
                    <a:lumMod val="25000"/>
                  </a:schemeClr>
                </a:solidFill>
                <a:latin typeface="Abadi" panose="020B0604020104020204" pitchFamily="34" charset="0"/>
              </a:rPr>
              <a:t>Payload Range Slider: Filters the scatter plot by payload mass range. Reason: Provides dynamic control over payload data for more granular analysis.</a:t>
            </a:r>
            <a:endParaRPr lang="en-US">
              <a:ea typeface="Calibri" panose="020F0502020204030204"/>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rPr>
              <a:t>Python Link: </a:t>
            </a:r>
            <a:r>
              <a:rPr lang="en-US" sz="2200" dirty="0">
                <a:solidFill>
                  <a:schemeClr val="accent3">
                    <a:lumMod val="25000"/>
                  </a:schemeClr>
                </a:solidFill>
                <a:ea typeface="+mn-lt"/>
                <a:cs typeface="+mn-lt"/>
                <a:hlinkClick r:id="rId3"/>
              </a:rPr>
              <a:t>IBM-DS-SpaceX-Capstone/Dashboard with Ploty Dash.py at main · GmillerII/IBM-DS-SpaceX-Capstone</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b="1" dirty="0">
                <a:solidFill>
                  <a:schemeClr val="accent3">
                    <a:lumMod val="25000"/>
                  </a:schemeClr>
                </a:solidFill>
                <a:latin typeface="Abadi"/>
              </a:rPr>
              <a:t>Data Collection:</a:t>
            </a:r>
            <a:r>
              <a:rPr lang="en-US" sz="2200" dirty="0">
                <a:solidFill>
                  <a:schemeClr val="accent3">
                    <a:lumMod val="25000"/>
                  </a:schemeClr>
                </a:solidFill>
                <a:latin typeface="Abadi"/>
              </a:rPr>
              <a:t> Data loaded from two CSV files.</a:t>
            </a:r>
            <a:endParaRPr lang="en-US">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EDA:</a:t>
            </a:r>
            <a:r>
              <a:rPr lang="en-US" sz="2200" dirty="0">
                <a:solidFill>
                  <a:schemeClr val="accent3">
                    <a:lumMod val="25000"/>
                  </a:schemeClr>
                </a:solidFill>
                <a:latin typeface="Abadi"/>
              </a:rPr>
              <a:t> Seaborn and Matplotlib used to visualize features and identify class variable.</a:t>
            </a:r>
          </a:p>
          <a:p>
            <a:pPr>
              <a:lnSpc>
                <a:spcPct val="100000"/>
              </a:lnSpc>
              <a:spcBef>
                <a:spcPts val="1400"/>
              </a:spcBef>
            </a:pPr>
            <a:r>
              <a:rPr lang="en-US" sz="2200" b="1" dirty="0">
                <a:solidFill>
                  <a:schemeClr val="accent3">
                    <a:lumMod val="25000"/>
                  </a:schemeClr>
                </a:solidFill>
                <a:latin typeface="Abadi"/>
              </a:rPr>
              <a:t>Data Preprocessing:</a:t>
            </a:r>
            <a:r>
              <a:rPr lang="en-US" sz="2200" dirty="0">
                <a:solidFill>
                  <a:schemeClr val="accent3">
                    <a:lumMod val="25000"/>
                  </a:schemeClr>
                </a:solidFill>
                <a:latin typeface="Abadi"/>
              </a:rPr>
              <a:t> Engineered features, standardized data, then split into training and test sets.</a:t>
            </a:r>
          </a:p>
          <a:p>
            <a:pPr>
              <a:lnSpc>
                <a:spcPct val="100000"/>
              </a:lnSpc>
              <a:spcBef>
                <a:spcPts val="1400"/>
              </a:spcBef>
            </a:pPr>
            <a:r>
              <a:rPr lang="en-US" sz="2200" dirty="0">
                <a:solidFill>
                  <a:schemeClr val="accent3">
                    <a:lumMod val="25000"/>
                  </a:schemeClr>
                </a:solidFill>
                <a:latin typeface="Abadi"/>
              </a:rPr>
              <a:t>Model Selection &amp; Tuning: Evaluated models (Logistic Regression, SVM, Decision Tree, </a:t>
            </a:r>
            <a:r>
              <a:rPr lang="en-US" sz="2200" err="1">
                <a:solidFill>
                  <a:schemeClr val="accent3">
                    <a:lumMod val="25000"/>
                  </a:schemeClr>
                </a:solidFill>
                <a:latin typeface="Abadi"/>
              </a:rPr>
              <a:t>Knn</a:t>
            </a:r>
            <a:r>
              <a:rPr lang="en-US" sz="2200" dirty="0">
                <a:solidFill>
                  <a:schemeClr val="accent3">
                    <a:lumMod val="25000"/>
                  </a:schemeClr>
                </a:solidFill>
                <a:latin typeface="Abadi"/>
              </a:rPr>
              <a:t>)) by using </a:t>
            </a:r>
            <a:r>
              <a:rPr lang="en-US" sz="2200" err="1">
                <a:solidFill>
                  <a:schemeClr val="accent3">
                    <a:lumMod val="25000"/>
                  </a:schemeClr>
                </a:solidFill>
                <a:latin typeface="Abadi"/>
              </a:rPr>
              <a:t>GridSearchCV</a:t>
            </a:r>
            <a:r>
              <a:rPr lang="en-US" sz="2200" dirty="0">
                <a:solidFill>
                  <a:schemeClr val="accent3">
                    <a:lumMod val="25000"/>
                  </a:schemeClr>
                </a:solidFill>
                <a:latin typeface="Abadi"/>
              </a:rPr>
              <a:t> for hyperparameter tuning.</a:t>
            </a:r>
          </a:p>
          <a:p>
            <a:pPr>
              <a:lnSpc>
                <a:spcPct val="100000"/>
              </a:lnSpc>
              <a:spcBef>
                <a:spcPts val="1400"/>
              </a:spcBef>
            </a:pPr>
            <a:r>
              <a:rPr lang="en-US" sz="2200" dirty="0">
                <a:solidFill>
                  <a:schemeClr val="accent3">
                    <a:lumMod val="25000"/>
                  </a:schemeClr>
                </a:solidFill>
                <a:latin typeface="Abadi"/>
              </a:rPr>
              <a:t>Model Evaluation: Reviewed performance using confusion matrix, precision, recall, and cross validation.</a:t>
            </a:r>
          </a:p>
          <a:p>
            <a:pPr>
              <a:lnSpc>
                <a:spcPct val="100000"/>
              </a:lnSpc>
              <a:spcBef>
                <a:spcPts val="1400"/>
              </a:spcBef>
            </a:pPr>
            <a:r>
              <a:rPr lang="en-US" sz="2200" dirty="0">
                <a:solidFill>
                  <a:schemeClr val="accent3">
                    <a:lumMod val="25000"/>
                  </a:schemeClr>
                </a:solidFill>
                <a:latin typeface="Abadi"/>
              </a:rPr>
              <a:t>Model Selection: Choose the model with the highest accuracy and recall based on evaluation metrics</a:t>
            </a:r>
          </a:p>
          <a:p>
            <a:pPr marL="0" indent="0">
              <a:lnSpc>
                <a:spcPct val="100000"/>
              </a:lnSpc>
              <a:spcBef>
                <a:spcPts val="1400"/>
              </a:spcBef>
              <a:buNone/>
            </a:pPr>
            <a:r>
              <a:rPr lang="en-US" sz="2200" dirty="0">
                <a:solidFill>
                  <a:schemeClr val="accent3">
                    <a:lumMod val="25000"/>
                  </a:schemeClr>
                </a:solidFill>
                <a:latin typeface="Abadi"/>
              </a:rPr>
              <a:t>Notebook Link: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IBM-DS-SpaceX-Capstone/IBM DS Prediction Modeling.ipynb at main · GmillerII/IBM-DS-SpaceX-Capstone</a:t>
            </a:r>
            <a:endParaRPr lang="en-US" sz="220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83616" y="1721073"/>
            <a:ext cx="7126234" cy="43246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Seaborn and matplotlib to visualize correlation and feature distribution.</a:t>
            </a:r>
          </a:p>
          <a:p>
            <a:pPr lvl="1">
              <a:lnSpc>
                <a:spcPct val="100000"/>
              </a:lnSpc>
              <a:spcBef>
                <a:spcPts val="1400"/>
              </a:spcBef>
            </a:pPr>
            <a:r>
              <a:rPr lang="en-US" sz="1800" dirty="0">
                <a:solidFill>
                  <a:schemeClr val="accent3">
                    <a:lumMod val="25000"/>
                  </a:schemeClr>
                </a:solidFill>
                <a:latin typeface="Abadi"/>
              </a:rPr>
              <a:t>Class variable identified as the targets which represents a successful landing.</a:t>
            </a:r>
          </a:p>
          <a:p>
            <a:pPr>
              <a:lnSpc>
                <a:spcPct val="100000"/>
              </a:lnSpc>
              <a:spcBef>
                <a:spcPts val="1400"/>
              </a:spcBef>
            </a:pPr>
            <a:r>
              <a:rPr lang="en-US" sz="2200" dirty="0">
                <a:solidFill>
                  <a:schemeClr val="accent3">
                    <a:lumMod val="25000"/>
                  </a:schemeClr>
                </a:solidFill>
                <a:latin typeface="Abadi"/>
              </a:rPr>
              <a:t>Predictive analysis results</a:t>
            </a:r>
          </a:p>
          <a:p>
            <a:pPr lvl="1">
              <a:lnSpc>
                <a:spcPct val="100000"/>
              </a:lnSpc>
              <a:spcBef>
                <a:spcPts val="1400"/>
              </a:spcBef>
            </a:pPr>
            <a:r>
              <a:rPr lang="en-US" sz="1800" dirty="0">
                <a:solidFill>
                  <a:schemeClr val="accent3">
                    <a:lumMod val="25000"/>
                  </a:schemeClr>
                </a:solidFill>
                <a:latin typeface="Abadi"/>
              </a:rPr>
              <a:t>The best performing model was selected based on the accuracy and recall </a:t>
            </a:r>
            <a:r>
              <a:rPr lang="en-US" sz="1800" dirty="0" err="1">
                <a:solidFill>
                  <a:schemeClr val="accent3">
                    <a:lumMod val="25000"/>
                  </a:schemeClr>
                </a:solidFill>
                <a:latin typeface="Abadi"/>
              </a:rPr>
              <a:t>matrics</a:t>
            </a:r>
            <a:r>
              <a:rPr lang="en-US" sz="18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Confusion matrix, precision, recall, and cross-validation sued to access models prediction capabilities.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pic>
        <p:nvPicPr>
          <p:cNvPr id="2" name="Picture 1">
            <a:extLst>
              <a:ext uri="{FF2B5EF4-FFF2-40B4-BE49-F238E27FC236}">
                <a16:creationId xmlns:a16="http://schemas.microsoft.com/office/drawing/2014/main" id="{43CFC76F-5F1D-5FBF-CBBA-6E6DFB83D9CC}"/>
              </a:ext>
            </a:extLst>
          </p:cNvPr>
          <p:cNvPicPr>
            <a:picLocks noChangeAspect="1"/>
          </p:cNvPicPr>
          <p:nvPr/>
        </p:nvPicPr>
        <p:blipFill>
          <a:blip r:embed="rId4"/>
          <a:stretch>
            <a:fillRect/>
          </a:stretch>
        </p:blipFill>
        <p:spPr>
          <a:xfrm>
            <a:off x="9461919" y="3878471"/>
            <a:ext cx="2484049" cy="2062793"/>
          </a:xfrm>
          <a:prstGeom prst="rect">
            <a:avLst/>
          </a:prstGeom>
        </p:spPr>
      </p:pic>
      <p:pic>
        <p:nvPicPr>
          <p:cNvPr id="3" name="Picture 2" descr="A screen shot of a computer&#10;&#10;Description automatically generated">
            <a:extLst>
              <a:ext uri="{FF2B5EF4-FFF2-40B4-BE49-F238E27FC236}">
                <a16:creationId xmlns:a16="http://schemas.microsoft.com/office/drawing/2014/main" id="{799E3D4A-710B-73C4-213C-B5A56A3F032A}"/>
              </a:ext>
            </a:extLst>
          </p:cNvPr>
          <p:cNvPicPr>
            <a:picLocks noChangeAspect="1"/>
          </p:cNvPicPr>
          <p:nvPr/>
        </p:nvPicPr>
        <p:blipFill>
          <a:blip r:embed="rId5"/>
          <a:stretch>
            <a:fillRect/>
          </a:stretch>
        </p:blipFill>
        <p:spPr>
          <a:xfrm>
            <a:off x="7889036" y="1353000"/>
            <a:ext cx="1575400" cy="252736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6218" y="1453551"/>
            <a:ext cx="10617709"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After reviewing the plot, the instances of successful flights increased as flight number increase.</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7" name="Picture 6" descr="A graph with numbers and dots&#10;&#10;Description automatically generated">
            <a:extLst>
              <a:ext uri="{FF2B5EF4-FFF2-40B4-BE49-F238E27FC236}">
                <a16:creationId xmlns:a16="http://schemas.microsoft.com/office/drawing/2014/main" id="{B0C84B7A-61D3-D051-182B-E2CE5D59CB7C}"/>
              </a:ext>
            </a:extLst>
          </p:cNvPr>
          <p:cNvPicPr>
            <a:picLocks noChangeAspect="1"/>
          </p:cNvPicPr>
          <p:nvPr/>
        </p:nvPicPr>
        <p:blipFill>
          <a:blip r:embed="rId3"/>
          <a:stretch>
            <a:fillRect/>
          </a:stretch>
        </p:blipFill>
        <p:spPr>
          <a:xfrm>
            <a:off x="215659" y="2457316"/>
            <a:ext cx="11631284" cy="22452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804615" cy="648570"/>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Instances of a successful flight increased as Payload Mass increased.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1">
            <a:extLst>
              <a:ext uri="{FF2B5EF4-FFF2-40B4-BE49-F238E27FC236}">
                <a16:creationId xmlns:a16="http://schemas.microsoft.com/office/drawing/2014/main" id="{5EAC79B6-4F8B-CCEA-1419-FD5F4BE806BC}"/>
              </a:ext>
            </a:extLst>
          </p:cNvPr>
          <p:cNvPicPr>
            <a:picLocks noChangeAspect="1"/>
          </p:cNvPicPr>
          <p:nvPr/>
        </p:nvPicPr>
        <p:blipFill>
          <a:blip r:embed="rId3"/>
          <a:stretch>
            <a:fillRect/>
          </a:stretch>
        </p:blipFill>
        <p:spPr>
          <a:xfrm>
            <a:off x="316301" y="2956842"/>
            <a:ext cx="11559397" cy="226703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4388" y="2082114"/>
            <a:ext cx="5039295" cy="1913777"/>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Higher orbit launches has a higher chance of a having a successful landing.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1" descr="A graph of blue bars&#10;&#10;Description automatically generated">
            <a:extLst>
              <a:ext uri="{FF2B5EF4-FFF2-40B4-BE49-F238E27FC236}">
                <a16:creationId xmlns:a16="http://schemas.microsoft.com/office/drawing/2014/main" id="{57C3C773-0ED8-0FDC-1C8B-3446FC032445}"/>
              </a:ext>
            </a:extLst>
          </p:cNvPr>
          <p:cNvPicPr>
            <a:picLocks noChangeAspect="1"/>
          </p:cNvPicPr>
          <p:nvPr/>
        </p:nvPicPr>
        <p:blipFill>
          <a:blip r:embed="rId3"/>
          <a:stretch>
            <a:fillRect/>
          </a:stretch>
        </p:blipFill>
        <p:spPr>
          <a:xfrm>
            <a:off x="6797345" y="1347608"/>
            <a:ext cx="4492027" cy="309886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4388" y="2069756"/>
            <a:ext cx="9769445" cy="1698117"/>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Lower orbit launches had a harder time of achieving a successful landing.</a:t>
            </a:r>
            <a:endParaRPr lang="en-CA"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6" name="Picture 5" descr="A screen shot of a graph&#10;&#10;Description automatically generated">
            <a:extLst>
              <a:ext uri="{FF2B5EF4-FFF2-40B4-BE49-F238E27FC236}">
                <a16:creationId xmlns:a16="http://schemas.microsoft.com/office/drawing/2014/main" id="{BDD9EF78-2283-EF96-FD52-DF2A388A7344}"/>
              </a:ext>
            </a:extLst>
          </p:cNvPr>
          <p:cNvPicPr>
            <a:picLocks noChangeAspect="1"/>
          </p:cNvPicPr>
          <p:nvPr/>
        </p:nvPicPr>
        <p:blipFill>
          <a:blip r:embed="rId3"/>
          <a:stretch>
            <a:fillRect/>
          </a:stretch>
        </p:blipFill>
        <p:spPr>
          <a:xfrm>
            <a:off x="373811" y="2775001"/>
            <a:ext cx="11430000" cy="267384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9582539" cy="15974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Heavier payloads fared better than lower payload mass but why these outcomes happened need investigated further.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descr="A graph showing a number of dots&#10;&#10;Description automatically generated">
            <a:extLst>
              <a:ext uri="{FF2B5EF4-FFF2-40B4-BE49-F238E27FC236}">
                <a16:creationId xmlns:a16="http://schemas.microsoft.com/office/drawing/2014/main" id="{E15E56EA-D581-C3CA-8562-C533F71141F1}"/>
              </a:ext>
            </a:extLst>
          </p:cNvPr>
          <p:cNvPicPr>
            <a:picLocks noChangeAspect="1"/>
          </p:cNvPicPr>
          <p:nvPr/>
        </p:nvPicPr>
        <p:blipFill>
          <a:blip r:embed="rId3"/>
          <a:stretch>
            <a:fillRect/>
          </a:stretch>
        </p:blipFill>
        <p:spPr>
          <a:xfrm>
            <a:off x="416943" y="3781758"/>
            <a:ext cx="10840528" cy="205493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As time passed the number of launches increased, as did the Success Rate, indicating improvements to the rockets and launch procedures were working.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descr="A graph with a line going up&#10;&#10;Description automatically generated">
            <a:extLst>
              <a:ext uri="{FF2B5EF4-FFF2-40B4-BE49-F238E27FC236}">
                <a16:creationId xmlns:a16="http://schemas.microsoft.com/office/drawing/2014/main" id="{9933FC41-5B1C-DA05-B6B6-2C41E0BA379D}"/>
              </a:ext>
            </a:extLst>
          </p:cNvPr>
          <p:cNvPicPr>
            <a:picLocks noChangeAspect="1"/>
          </p:cNvPicPr>
          <p:nvPr/>
        </p:nvPicPr>
        <p:blipFill>
          <a:blip r:embed="rId3"/>
          <a:stretch>
            <a:fillRect/>
          </a:stretch>
        </p:blipFill>
        <p:spPr>
          <a:xfrm>
            <a:off x="4961447" y="1989108"/>
            <a:ext cx="6496050" cy="38862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46118" cy="44088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use of distinct allows us to view unique Launch Site values.</a:t>
            </a:r>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83EEB3C7-E1AF-004F-26A3-5F90D22F1688}"/>
              </a:ext>
            </a:extLst>
          </p:cNvPr>
          <p:cNvPicPr>
            <a:picLocks noChangeAspect="1"/>
          </p:cNvPicPr>
          <p:nvPr/>
        </p:nvPicPr>
        <p:blipFill>
          <a:blip r:embed="rId3"/>
          <a:stretch>
            <a:fillRect/>
          </a:stretch>
        </p:blipFill>
        <p:spPr>
          <a:xfrm>
            <a:off x="6588874" y="2221930"/>
            <a:ext cx="4995234" cy="30898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54722" cy="4408847"/>
          </a:xfrm>
          <a:prstGeom prst="rect">
            <a:avLst/>
          </a:prstGeom>
        </p:spPr>
        <p:txBody>
          <a:bodyPr lIns="91440" tIns="45720" rIns="91440" bIns="45720" anchor="t">
            <a:normAutofit/>
          </a:bodyPr>
          <a:lstStyle/>
          <a:p>
            <a:pPr>
              <a:lnSpc>
                <a:spcPct val="100000"/>
              </a:lnSpc>
              <a:spcBef>
                <a:spcPts val="1400"/>
              </a:spcBef>
              <a:buFont typeface="Arial"/>
              <a:buChar char="•"/>
            </a:pPr>
            <a:r>
              <a:rPr lang="en-US" sz="2200" dirty="0">
                <a:solidFill>
                  <a:schemeClr val="accent3">
                    <a:lumMod val="25000"/>
                  </a:schemeClr>
                </a:solidFill>
                <a:latin typeface="Abadi"/>
              </a:rPr>
              <a:t>The five rows are filtered on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containing starting with CCA by using the wildcard "%" at the tail of the string.</a:t>
            </a:r>
          </a:p>
          <a:p>
            <a:pPr>
              <a:lnSpc>
                <a:spcPct val="100000"/>
              </a:lnSpc>
              <a:spcBef>
                <a:spcPts val="1400"/>
              </a:spcBef>
              <a:buFont typeface="Arial"/>
              <a:buChar char="•"/>
            </a:pPr>
            <a:r>
              <a:rPr lang="en-US" sz="2200" dirty="0">
                <a:solidFill>
                  <a:schemeClr val="accent3">
                    <a:lumMod val="25000"/>
                  </a:schemeClr>
                </a:solidFill>
                <a:latin typeface="Abadi"/>
              </a:rPr>
              <a:t>The use of limit 5 allowed only 5 rows to display.</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CD4A0C2F-2063-A70B-A0E0-7EF2DD148393}"/>
              </a:ext>
            </a:extLst>
          </p:cNvPr>
          <p:cNvPicPr>
            <a:picLocks noChangeAspect="1"/>
          </p:cNvPicPr>
          <p:nvPr/>
        </p:nvPicPr>
        <p:blipFill>
          <a:blip r:embed="rId3"/>
          <a:stretch>
            <a:fillRect/>
          </a:stretch>
        </p:blipFill>
        <p:spPr>
          <a:xfrm>
            <a:off x="5614807" y="1721598"/>
            <a:ext cx="5678158" cy="378861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use of the sum() operator is used to get the total Payload Mass.</a:t>
            </a:r>
          </a:p>
          <a:p>
            <a:pPr>
              <a:lnSpc>
                <a:spcPct val="100000"/>
              </a:lnSpc>
              <a:spcBef>
                <a:spcPts val="1400"/>
              </a:spcBef>
            </a:pPr>
            <a:r>
              <a:rPr lang="en-US" sz="2200" dirty="0">
                <a:solidFill>
                  <a:schemeClr val="accent3">
                    <a:lumMod val="25000"/>
                  </a:schemeClr>
                </a:solidFill>
                <a:latin typeface="Abadi"/>
              </a:rPr>
              <a:t>Customer is filtered to Nasa (CRS) within '' because it is looking for an exact string match.</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1" descr="A black screen with white text&#10;&#10;Description automatically generated">
            <a:extLst>
              <a:ext uri="{FF2B5EF4-FFF2-40B4-BE49-F238E27FC236}">
                <a16:creationId xmlns:a16="http://schemas.microsoft.com/office/drawing/2014/main" id="{C4AE190C-5613-12AD-743B-3D373B74D37C}"/>
              </a:ext>
            </a:extLst>
          </p:cNvPr>
          <p:cNvPicPr>
            <a:picLocks noChangeAspect="1"/>
          </p:cNvPicPr>
          <p:nvPr/>
        </p:nvPicPr>
        <p:blipFill>
          <a:blip r:embed="rId3"/>
          <a:stretch>
            <a:fillRect/>
          </a:stretch>
        </p:blipFill>
        <p:spPr>
          <a:xfrm>
            <a:off x="1978774" y="3887907"/>
            <a:ext cx="7084263" cy="185701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1813"/>
            <a:ext cx="9745589" cy="2065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is calculated using the avg() function.</a:t>
            </a:r>
          </a:p>
          <a:p>
            <a:pPr>
              <a:lnSpc>
                <a:spcPct val="100000"/>
              </a:lnSpc>
              <a:spcBef>
                <a:spcPts val="1400"/>
              </a:spcBef>
            </a:pPr>
            <a:r>
              <a:rPr lang="en-US" sz="2200" dirty="0">
                <a:solidFill>
                  <a:schemeClr val="accent3">
                    <a:lumMod val="25000"/>
                  </a:schemeClr>
                </a:solidFill>
                <a:latin typeface="Abadi"/>
              </a:rPr>
              <a:t>Booster Version is filtered to F9 v1.1 within '' because it is looking for an exact string match.</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1" descr="A black screen with white text&#10;&#10;Description automatically generated">
            <a:extLst>
              <a:ext uri="{FF2B5EF4-FFF2-40B4-BE49-F238E27FC236}">
                <a16:creationId xmlns:a16="http://schemas.microsoft.com/office/drawing/2014/main" id="{D03412A1-1B08-D79E-988B-D3B96C782638}"/>
              </a:ext>
            </a:extLst>
          </p:cNvPr>
          <p:cNvPicPr>
            <a:picLocks noChangeAspect="1"/>
          </p:cNvPicPr>
          <p:nvPr/>
        </p:nvPicPr>
        <p:blipFill>
          <a:blip r:embed="rId3"/>
          <a:stretch>
            <a:fillRect/>
          </a:stretch>
        </p:blipFill>
        <p:spPr>
          <a:xfrm>
            <a:off x="2142496" y="3672336"/>
            <a:ext cx="7950140" cy="20293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minimum Date is selected using the min() function.</a:t>
            </a:r>
          </a:p>
          <a:p>
            <a:pPr>
              <a:lnSpc>
                <a:spcPct val="100000"/>
              </a:lnSpc>
              <a:spcBef>
                <a:spcPts val="1400"/>
              </a:spcBef>
            </a:pPr>
            <a:r>
              <a:rPr lang="en-US" sz="2200" dirty="0">
                <a:solidFill>
                  <a:schemeClr val="accent3">
                    <a:lumMod val="25000"/>
                  </a:schemeClr>
                </a:solidFill>
                <a:latin typeface="Abadi"/>
              </a:rPr>
              <a:t>Mission Outcome is filtered to Success within '' because it is looking for an exact string match.</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21FB2FD6-2AD1-80FD-FD04-96E18FFF0FA0}"/>
              </a:ext>
            </a:extLst>
          </p:cNvPr>
          <p:cNvPicPr>
            <a:picLocks noChangeAspect="1"/>
          </p:cNvPicPr>
          <p:nvPr/>
        </p:nvPicPr>
        <p:blipFill>
          <a:blip r:embed="rId3"/>
          <a:stretch>
            <a:fillRect/>
          </a:stretch>
        </p:blipFill>
        <p:spPr>
          <a:xfrm>
            <a:off x="1766708" y="3322787"/>
            <a:ext cx="7954093" cy="25271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7650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Distinct is used to get the unique values from </a:t>
            </a:r>
            <a:r>
              <a:rPr lang="en-US" sz="2200" err="1">
                <a:solidFill>
                  <a:schemeClr val="accent3">
                    <a:lumMod val="25000"/>
                  </a:schemeClr>
                </a:solidFill>
                <a:latin typeface="Abadi"/>
              </a:rPr>
              <a:t>Booster_Version</a:t>
            </a:r>
            <a:r>
              <a:rPr lang="en-US" sz="220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Landing Outcome is equal to an exact match for Success (drone ship) and a Payload Mass (KG)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1" descr="A screenshot of a computer program&#10;&#10;Description automatically generated">
            <a:extLst>
              <a:ext uri="{FF2B5EF4-FFF2-40B4-BE49-F238E27FC236}">
                <a16:creationId xmlns:a16="http://schemas.microsoft.com/office/drawing/2014/main" id="{75ABFA08-008A-4776-38D1-4C95BE0F6E22}"/>
              </a:ext>
            </a:extLst>
          </p:cNvPr>
          <p:cNvPicPr>
            <a:picLocks noChangeAspect="1"/>
          </p:cNvPicPr>
          <p:nvPr/>
        </p:nvPicPr>
        <p:blipFill>
          <a:blip r:embed="rId3"/>
          <a:stretch>
            <a:fillRect/>
          </a:stretch>
        </p:blipFill>
        <p:spPr>
          <a:xfrm>
            <a:off x="623708" y="3425226"/>
            <a:ext cx="10182584" cy="240856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11663"/>
            <a:ext cx="5147835" cy="465297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000" dirty="0">
              <a:solidFill>
                <a:schemeClr val="accent3">
                  <a:lumMod val="25000"/>
                </a:schemeClr>
              </a:solidFill>
              <a:latin typeface="Calibri"/>
              <a:ea typeface="Calibri"/>
              <a:cs typeface="Calibri"/>
            </a:endParaRPr>
          </a:p>
          <a:p>
            <a:pPr marL="0" indent="0">
              <a:lnSpc>
                <a:spcPct val="100000"/>
              </a:lnSpc>
              <a:spcBef>
                <a:spcPts val="1400"/>
              </a:spcBef>
              <a:buNone/>
            </a:pPr>
            <a:r>
              <a:rPr lang="en-US" sz="2000" b="1" dirty="0">
                <a:solidFill>
                  <a:schemeClr val="accent3">
                    <a:lumMod val="25000"/>
                  </a:schemeClr>
                </a:solidFill>
                <a:latin typeface="Calibri"/>
                <a:ea typeface="Calibri"/>
                <a:cs typeface="Calibri"/>
              </a:rPr>
              <a:t>Methodologies:</a:t>
            </a:r>
          </a:p>
          <a:p>
            <a:pPr>
              <a:lnSpc>
                <a:spcPct val="100000"/>
              </a:lnSpc>
              <a:spcBef>
                <a:spcPts val="1400"/>
              </a:spcBef>
            </a:pPr>
            <a:r>
              <a:rPr lang="en-US" sz="2000" dirty="0">
                <a:solidFill>
                  <a:schemeClr val="accent3">
                    <a:lumMod val="25000"/>
                  </a:schemeClr>
                </a:solidFill>
                <a:latin typeface="Calibri"/>
                <a:ea typeface="Calibri"/>
                <a:cs typeface="Calibri"/>
              </a:rPr>
              <a:t>Data collection: API and Web Scraping.</a:t>
            </a:r>
          </a:p>
          <a:p>
            <a:pPr>
              <a:lnSpc>
                <a:spcPct val="100000"/>
              </a:lnSpc>
              <a:spcBef>
                <a:spcPts val="1400"/>
              </a:spcBef>
            </a:pPr>
            <a:r>
              <a:rPr lang="en-US" sz="2000" dirty="0">
                <a:solidFill>
                  <a:schemeClr val="accent3">
                    <a:lumMod val="25000"/>
                  </a:schemeClr>
                </a:solidFill>
                <a:latin typeface="Calibri"/>
                <a:ea typeface="Calibri"/>
                <a:cs typeface="Calibri"/>
              </a:rPr>
              <a:t>Data cleaning in Python (e.g. Pandas, </a:t>
            </a:r>
            <a:r>
              <a:rPr lang="en-US" sz="2000" err="1">
                <a:solidFill>
                  <a:schemeClr val="accent3">
                    <a:lumMod val="25000"/>
                  </a:schemeClr>
                </a:solidFill>
                <a:latin typeface="Calibri"/>
                <a:ea typeface="Calibri"/>
                <a:cs typeface="Calibri"/>
              </a:rPr>
              <a:t>Numpy</a:t>
            </a:r>
            <a:r>
              <a:rPr lang="en-US" sz="2000" dirty="0">
                <a:solidFill>
                  <a:schemeClr val="accent3">
                    <a:lumMod val="25000"/>
                  </a:schemeClr>
                </a:solidFill>
                <a:latin typeface="Calibri"/>
                <a:ea typeface="Calibri"/>
                <a:cs typeface="Calibri"/>
              </a:rPr>
              <a:t>).</a:t>
            </a:r>
          </a:p>
          <a:p>
            <a:pPr>
              <a:lnSpc>
                <a:spcPct val="100000"/>
              </a:lnSpc>
              <a:spcBef>
                <a:spcPts val="1400"/>
              </a:spcBef>
            </a:pPr>
            <a:r>
              <a:rPr lang="en-US" sz="2000" dirty="0">
                <a:solidFill>
                  <a:schemeClr val="accent3">
                    <a:lumMod val="25000"/>
                  </a:schemeClr>
                </a:solidFill>
                <a:latin typeface="Calibri"/>
                <a:ea typeface="Calibri"/>
                <a:cs typeface="Calibri"/>
              </a:rPr>
              <a:t>Exploratory data analysis in SQL for structure and trends.</a:t>
            </a:r>
          </a:p>
          <a:p>
            <a:pPr>
              <a:lnSpc>
                <a:spcPct val="100000"/>
              </a:lnSpc>
              <a:spcBef>
                <a:spcPts val="1400"/>
              </a:spcBef>
            </a:pPr>
            <a:r>
              <a:rPr lang="en-US" sz="2000" dirty="0">
                <a:solidFill>
                  <a:schemeClr val="accent3">
                    <a:lumMod val="25000"/>
                  </a:schemeClr>
                </a:solidFill>
                <a:latin typeface="Calibri"/>
                <a:ea typeface="Calibri"/>
                <a:cs typeface="Calibri"/>
              </a:rPr>
              <a:t>Visualizations using Python (Matplotlib) to find patterns.</a:t>
            </a:r>
          </a:p>
          <a:p>
            <a:pPr>
              <a:lnSpc>
                <a:spcPct val="100000"/>
              </a:lnSpc>
              <a:spcBef>
                <a:spcPts val="1400"/>
              </a:spcBef>
            </a:pPr>
            <a:r>
              <a:rPr lang="en-US" sz="2000" dirty="0">
                <a:solidFill>
                  <a:schemeClr val="accent3">
                    <a:lumMod val="25000"/>
                  </a:schemeClr>
                </a:solidFill>
                <a:latin typeface="Calibri"/>
                <a:ea typeface="Calibri"/>
                <a:cs typeface="Calibri"/>
              </a:rPr>
              <a:t>Machine learning prediction of successful landings.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4FE2EF4C-145B-59D5-5471-A10E743D8599}"/>
              </a:ext>
            </a:extLst>
          </p:cNvPr>
          <p:cNvSpPr txBox="1">
            <a:spLocks/>
          </p:cNvSpPr>
          <p:nvPr/>
        </p:nvSpPr>
        <p:spPr>
          <a:xfrm>
            <a:off x="6423244" y="1711662"/>
            <a:ext cx="5147835" cy="46529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000" dirty="0">
              <a:solidFill>
                <a:schemeClr val="accent3">
                  <a:lumMod val="25000"/>
                </a:schemeClr>
              </a:solidFill>
              <a:latin typeface="Calibri"/>
              <a:ea typeface="Calibri"/>
              <a:cs typeface="Calibri"/>
            </a:endParaRPr>
          </a:p>
          <a:p>
            <a:pPr marL="0" indent="0">
              <a:lnSpc>
                <a:spcPct val="100000"/>
              </a:lnSpc>
              <a:spcBef>
                <a:spcPts val="1400"/>
              </a:spcBef>
              <a:buNone/>
            </a:pPr>
            <a:r>
              <a:rPr lang="en-US" sz="2000" b="1" dirty="0">
                <a:solidFill>
                  <a:schemeClr val="accent3">
                    <a:lumMod val="25000"/>
                  </a:schemeClr>
                </a:solidFill>
                <a:latin typeface="Calibri"/>
                <a:ea typeface="Calibri"/>
                <a:cs typeface="Calibri"/>
              </a:rPr>
              <a:t>Results:</a:t>
            </a:r>
          </a:p>
          <a:p>
            <a:pPr marL="285750" indent="-285750">
              <a:lnSpc>
                <a:spcPct val="100000"/>
              </a:lnSpc>
              <a:spcBef>
                <a:spcPts val="1400"/>
              </a:spcBef>
            </a:pPr>
            <a:r>
              <a:rPr lang="en-US" sz="2000" dirty="0">
                <a:solidFill>
                  <a:schemeClr val="accent3">
                    <a:lumMod val="25000"/>
                  </a:schemeClr>
                </a:solidFill>
                <a:latin typeface="Calibri"/>
                <a:ea typeface="Calibri"/>
                <a:cs typeface="Calibri"/>
              </a:rPr>
              <a:t>Interactive geospatial map with Folium showing launch site locations.</a:t>
            </a:r>
          </a:p>
          <a:p>
            <a:pPr marL="285750" indent="-285750">
              <a:lnSpc>
                <a:spcPct val="100000"/>
              </a:lnSpc>
              <a:spcBef>
                <a:spcPts val="1400"/>
              </a:spcBef>
            </a:pPr>
            <a:r>
              <a:rPr lang="en-US" sz="2000">
                <a:solidFill>
                  <a:schemeClr val="accent3">
                    <a:lumMod val="25000"/>
                  </a:schemeClr>
                </a:solidFill>
                <a:latin typeface="Calibri"/>
                <a:ea typeface="Calibri"/>
                <a:cs typeface="Calibri"/>
              </a:rPr>
              <a:t>Predictive model of landing success.</a:t>
            </a:r>
          </a:p>
          <a:p>
            <a:pPr>
              <a:lnSpc>
                <a:spcPct val="100000"/>
              </a:lnSpc>
              <a:spcBef>
                <a:spcPts val="1400"/>
              </a:spcBef>
            </a:pPr>
            <a:endParaRPr lang="en-US" sz="1600">
              <a:solidFill>
                <a:schemeClr val="accent3">
                  <a:lumMod val="25000"/>
                </a:schemeClr>
              </a:solidFill>
              <a:latin typeface="Abadi"/>
            </a:endParaRPr>
          </a:p>
          <a:p>
            <a:pPr>
              <a:lnSpc>
                <a:spcPct val="100000"/>
              </a:lnSpc>
              <a:spcBef>
                <a:spcPts val="1400"/>
              </a:spcBef>
            </a:pPr>
            <a:endParaRPr lang="en-US" sz="160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51602"/>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A case when was created to identify any row with a string containing Success by using a wildcard "%". If a match was made the label Success was assigned, </a:t>
            </a:r>
            <a:r>
              <a:rPr lang="en-US" sz="2200">
                <a:solidFill>
                  <a:schemeClr val="accent3">
                    <a:lumMod val="25000"/>
                  </a:schemeClr>
                </a:solidFill>
                <a:latin typeface="Abadi"/>
              </a:rPr>
              <a:t>all others were assigned "Failure".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use of count distinct </a:t>
            </a:r>
            <a:r>
              <a:rPr lang="en-US" sz="2200" err="1">
                <a:solidFill>
                  <a:schemeClr val="accent3">
                    <a:lumMod val="25000"/>
                  </a:schemeClr>
                </a:solidFill>
                <a:latin typeface="Abadi"/>
              </a:rPr>
              <a:t>concatination</a:t>
            </a:r>
            <a:r>
              <a:rPr lang="en-US" sz="2200" dirty="0">
                <a:solidFill>
                  <a:schemeClr val="accent3">
                    <a:lumMod val="25000"/>
                  </a:schemeClr>
                </a:solidFill>
                <a:latin typeface="Abadi"/>
              </a:rPr>
              <a:t> on Date, Time, and Launch Site was to ensure no duplicate rows were missed on using Date alone.</a:t>
            </a:r>
          </a:p>
          <a:p>
            <a:pPr>
              <a:lnSpc>
                <a:spcPct val="100000"/>
              </a:lnSpc>
              <a:spcBef>
                <a:spcPts val="1400"/>
              </a:spcBef>
            </a:pPr>
            <a:r>
              <a:rPr lang="en-US" sz="2200" dirty="0">
                <a:solidFill>
                  <a:schemeClr val="accent3">
                    <a:lumMod val="25000"/>
                  </a:schemeClr>
                </a:solidFill>
                <a:latin typeface="Abadi"/>
              </a:rPr>
              <a:t>The group by was used to capture the case when column logic so the count() would execute without errors.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6" name="Picture 5" descr="A screen shot of a computer&#10;&#10;Description automatically generated">
            <a:extLst>
              <a:ext uri="{FF2B5EF4-FFF2-40B4-BE49-F238E27FC236}">
                <a16:creationId xmlns:a16="http://schemas.microsoft.com/office/drawing/2014/main" id="{D7C92CA4-573A-F257-3B91-A26E5E0952BD}"/>
              </a:ext>
            </a:extLst>
          </p:cNvPr>
          <p:cNvPicPr>
            <a:picLocks noChangeAspect="1"/>
          </p:cNvPicPr>
          <p:nvPr/>
        </p:nvPicPr>
        <p:blipFill>
          <a:blip r:embed="rId3"/>
          <a:stretch>
            <a:fillRect/>
          </a:stretch>
        </p:blipFill>
        <p:spPr>
          <a:xfrm>
            <a:off x="143773" y="4201947"/>
            <a:ext cx="11904453" cy="124331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9965"/>
            <a:ext cx="10521966" cy="44088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common table expression (CTE) was created to capture the max payload mass.</a:t>
            </a:r>
          </a:p>
          <a:p>
            <a:pPr>
              <a:lnSpc>
                <a:spcPct val="100000"/>
              </a:lnSpc>
              <a:spcBef>
                <a:spcPts val="1400"/>
              </a:spcBef>
            </a:pPr>
            <a:r>
              <a:rPr lang="en-US" sz="2200" dirty="0">
                <a:solidFill>
                  <a:schemeClr val="accent3">
                    <a:lumMod val="25000"/>
                  </a:schemeClr>
                </a:solidFill>
                <a:latin typeface="Abadi"/>
              </a:rPr>
              <a:t>The CTE was joined back to the </a:t>
            </a:r>
            <a:r>
              <a:rPr lang="en-US" sz="2200" dirty="0" err="1">
                <a:solidFill>
                  <a:schemeClr val="accent3">
                    <a:lumMod val="25000"/>
                  </a:schemeClr>
                </a:solidFill>
                <a:latin typeface="Abadi"/>
              </a:rPr>
              <a:t>spacextable</a:t>
            </a:r>
            <a:r>
              <a:rPr lang="en-US" sz="2200" dirty="0">
                <a:solidFill>
                  <a:schemeClr val="accent3">
                    <a:lumMod val="25000"/>
                  </a:schemeClr>
                </a:solidFill>
                <a:latin typeface="Abadi"/>
              </a:rPr>
              <a:t> on Payload Mass (KG) to filter out rows that did not have the max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F4715160-E99D-D971-F95E-338F2D44688A}"/>
              </a:ext>
            </a:extLst>
          </p:cNvPr>
          <p:cNvPicPr>
            <a:picLocks noChangeAspect="1"/>
          </p:cNvPicPr>
          <p:nvPr/>
        </p:nvPicPr>
        <p:blipFill>
          <a:blip r:embed="rId3"/>
          <a:stretch>
            <a:fillRect/>
          </a:stretch>
        </p:blipFill>
        <p:spPr>
          <a:xfrm>
            <a:off x="489639" y="2949965"/>
            <a:ext cx="10795779" cy="307154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6191"/>
            <a:ext cx="9745589" cy="2410394"/>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substring function was used to pull the Month from Date.</a:t>
            </a:r>
          </a:p>
          <a:p>
            <a:pPr>
              <a:lnSpc>
                <a:spcPct val="100000"/>
              </a:lnSpc>
              <a:spcBef>
                <a:spcPts val="1400"/>
              </a:spcBef>
            </a:pPr>
            <a:r>
              <a:rPr lang="en-US" sz="2200" dirty="0">
                <a:solidFill>
                  <a:schemeClr val="accent3">
                    <a:lumMod val="25000"/>
                  </a:schemeClr>
                </a:solidFill>
                <a:latin typeface="Abadi"/>
              </a:rPr>
              <a:t>The substring function was used again to pull the year from Date in the </a:t>
            </a:r>
            <a:r>
              <a:rPr lang="en-US" sz="2200">
                <a:solidFill>
                  <a:schemeClr val="accent3">
                    <a:lumMod val="25000"/>
                  </a:schemeClr>
                </a:solidFill>
                <a:latin typeface="Abadi"/>
              </a:rPr>
              <a:t>Where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and was used to add an additional filter</a:t>
            </a:r>
          </a:p>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SpaceXTable</a:t>
            </a:r>
            <a:r>
              <a:rPr lang="en-US" sz="2200" dirty="0">
                <a:solidFill>
                  <a:schemeClr val="accent3">
                    <a:lumMod val="25000"/>
                  </a:schemeClr>
                </a:solidFill>
                <a:latin typeface="Abadi"/>
              </a:rPr>
              <a:t> was filtered to Landing Outcomes equal to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C36D49CD-956C-6299-4976-B33C1BBECF98}"/>
              </a:ext>
            </a:extLst>
          </p:cNvPr>
          <p:cNvPicPr>
            <a:picLocks noChangeAspect="1"/>
          </p:cNvPicPr>
          <p:nvPr/>
        </p:nvPicPr>
        <p:blipFill>
          <a:blip r:embed="rId3"/>
          <a:stretch>
            <a:fillRect/>
          </a:stretch>
        </p:blipFill>
        <p:spPr>
          <a:xfrm>
            <a:off x="343710" y="3740180"/>
            <a:ext cx="11504581" cy="183616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4647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was distinct for the </a:t>
            </a:r>
            <a:r>
              <a:rPr lang="en-US" sz="2200" dirty="0" err="1">
                <a:solidFill>
                  <a:schemeClr val="accent3">
                    <a:lumMod val="25000"/>
                  </a:schemeClr>
                </a:solidFill>
                <a:latin typeface="Abadi"/>
              </a:rPr>
              <a:t>concatination</a:t>
            </a:r>
            <a:r>
              <a:rPr lang="en-US" sz="2200" dirty="0">
                <a:solidFill>
                  <a:schemeClr val="accent3">
                    <a:lumMod val="25000"/>
                  </a:schemeClr>
                </a:solidFill>
                <a:latin typeface="Abadi"/>
              </a:rPr>
              <a:t> of Date and Time and grouped by the Landing Outcome</a:t>
            </a:r>
          </a:p>
          <a:p>
            <a:pPr>
              <a:lnSpc>
                <a:spcPct val="100000"/>
              </a:lnSpc>
              <a:spcBef>
                <a:spcPts val="1400"/>
              </a:spcBef>
            </a:pPr>
            <a:r>
              <a:rPr lang="en-US" sz="2200" dirty="0">
                <a:solidFill>
                  <a:schemeClr val="accent3">
                    <a:lumMod val="25000"/>
                  </a:schemeClr>
                </a:solidFill>
                <a:latin typeface="Abadi"/>
              </a:rPr>
              <a:t>The table was filtered for Dates between 6/4/2010 and 3/20/2017</a:t>
            </a:r>
          </a:p>
          <a:p>
            <a:pPr>
              <a:lnSpc>
                <a:spcPct val="100000"/>
              </a:lnSpc>
              <a:spcBef>
                <a:spcPts val="1400"/>
              </a:spcBef>
            </a:pPr>
            <a:r>
              <a:rPr lang="en-US" sz="2200" dirty="0">
                <a:solidFill>
                  <a:schemeClr val="accent3">
                    <a:lumMod val="25000"/>
                  </a:schemeClr>
                </a:solidFill>
                <a:latin typeface="Abadi"/>
              </a:rPr>
              <a:t>The output was ordered by the number of launches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FAF6960B-A5C5-8932-9A12-CD9125E7CDD0}"/>
              </a:ext>
            </a:extLst>
          </p:cNvPr>
          <p:cNvPicPr>
            <a:picLocks noChangeAspect="1"/>
          </p:cNvPicPr>
          <p:nvPr/>
        </p:nvPicPr>
        <p:blipFill>
          <a:blip r:embed="rId3"/>
          <a:stretch>
            <a:fillRect/>
          </a:stretch>
        </p:blipFill>
        <p:spPr>
          <a:xfrm>
            <a:off x="509768" y="3819974"/>
            <a:ext cx="9705975" cy="24098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261402" cy="43944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south and along the coast.</a:t>
            </a: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Space X Launch Sites</a:t>
            </a:r>
          </a:p>
        </p:txBody>
      </p:sp>
      <p:pic>
        <p:nvPicPr>
          <p:cNvPr id="4" name="Picture 3" descr="A map of the united states&#10;&#10;Description automatically generated">
            <a:extLst>
              <a:ext uri="{FF2B5EF4-FFF2-40B4-BE49-F238E27FC236}">
                <a16:creationId xmlns:a16="http://schemas.microsoft.com/office/drawing/2014/main" id="{384DCD34-98EE-FB1C-596A-655A667B19A7}"/>
              </a:ext>
            </a:extLst>
          </p:cNvPr>
          <p:cNvPicPr>
            <a:picLocks noChangeAspect="1"/>
          </p:cNvPicPr>
          <p:nvPr/>
        </p:nvPicPr>
        <p:blipFill>
          <a:blip r:embed="rId3"/>
          <a:stretch>
            <a:fillRect/>
          </a:stretch>
        </p:blipFill>
        <p:spPr>
          <a:xfrm>
            <a:off x="4168805" y="1640277"/>
            <a:ext cx="7592504" cy="4138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88001"/>
            <a:ext cx="7402080" cy="133209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Green indicates successful landings</a:t>
            </a:r>
          </a:p>
          <a:p>
            <a:pPr>
              <a:lnSpc>
                <a:spcPct val="100000"/>
              </a:lnSpc>
              <a:spcBef>
                <a:spcPts val="1400"/>
              </a:spcBef>
            </a:pPr>
            <a:r>
              <a:rPr lang="en-US" sz="2200" dirty="0">
                <a:solidFill>
                  <a:schemeClr val="accent3">
                    <a:lumMod val="25000"/>
                  </a:schemeClr>
                </a:solidFill>
                <a:latin typeface="Abadi"/>
              </a:rPr>
              <a:t>Red indicates unsuccessful landings</a:t>
            </a:r>
          </a:p>
          <a:p>
            <a:pPr>
              <a:lnSpc>
                <a:spcPct val="100000"/>
              </a:lnSpc>
              <a:spcBef>
                <a:spcPts val="1400"/>
              </a:spcBef>
            </a:pPr>
            <a:r>
              <a:rPr lang="en-US" sz="2200" dirty="0">
                <a:solidFill>
                  <a:schemeClr val="accent3">
                    <a:lumMod val="25000"/>
                  </a:schemeClr>
                </a:solidFill>
                <a:latin typeface="Abadi"/>
              </a:rPr>
              <a:t>Florida has significantly more flights than California</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Site Success and Failure</a:t>
            </a:r>
          </a:p>
        </p:txBody>
      </p:sp>
      <p:pic>
        <p:nvPicPr>
          <p:cNvPr id="2" name="Picture 1">
            <a:extLst>
              <a:ext uri="{FF2B5EF4-FFF2-40B4-BE49-F238E27FC236}">
                <a16:creationId xmlns:a16="http://schemas.microsoft.com/office/drawing/2014/main" id="{B174503C-1CF4-2E0C-F509-22AF658146E0}"/>
              </a:ext>
            </a:extLst>
          </p:cNvPr>
          <p:cNvPicPr>
            <a:picLocks noChangeAspect="1"/>
          </p:cNvPicPr>
          <p:nvPr/>
        </p:nvPicPr>
        <p:blipFill>
          <a:blip r:embed="rId3"/>
          <a:stretch>
            <a:fillRect/>
          </a:stretch>
        </p:blipFill>
        <p:spPr>
          <a:xfrm>
            <a:off x="772873" y="1364501"/>
            <a:ext cx="3400066" cy="2561866"/>
          </a:xfrm>
          <a:prstGeom prst="rect">
            <a:avLst/>
          </a:prstGeom>
        </p:spPr>
      </p:pic>
      <p:pic>
        <p:nvPicPr>
          <p:cNvPr id="4" name="Picture 3" descr="A map of a city&#10;&#10;Description automatically generated">
            <a:extLst>
              <a:ext uri="{FF2B5EF4-FFF2-40B4-BE49-F238E27FC236}">
                <a16:creationId xmlns:a16="http://schemas.microsoft.com/office/drawing/2014/main" id="{9AD1E836-9B08-1403-6236-23D0A8D6DE20}"/>
              </a:ext>
            </a:extLst>
          </p:cNvPr>
          <p:cNvPicPr>
            <a:picLocks noChangeAspect="1"/>
          </p:cNvPicPr>
          <p:nvPr/>
        </p:nvPicPr>
        <p:blipFill>
          <a:blip r:embed="rId4"/>
          <a:stretch>
            <a:fillRect/>
          </a:stretch>
        </p:blipFill>
        <p:spPr>
          <a:xfrm>
            <a:off x="4502089" y="1361446"/>
            <a:ext cx="3647896" cy="2970542"/>
          </a:xfrm>
          <a:prstGeom prst="rect">
            <a:avLst/>
          </a:prstGeom>
        </p:spPr>
      </p:pic>
      <p:pic>
        <p:nvPicPr>
          <p:cNvPr id="6" name="Picture 5" descr="A map of a city&#10;&#10;Description automatically generated">
            <a:extLst>
              <a:ext uri="{FF2B5EF4-FFF2-40B4-BE49-F238E27FC236}">
                <a16:creationId xmlns:a16="http://schemas.microsoft.com/office/drawing/2014/main" id="{CC8141A5-5476-8D18-E591-37C60E6A5DF2}"/>
              </a:ext>
            </a:extLst>
          </p:cNvPr>
          <p:cNvPicPr>
            <a:picLocks noChangeAspect="1"/>
          </p:cNvPicPr>
          <p:nvPr/>
        </p:nvPicPr>
        <p:blipFill>
          <a:blip r:embed="rId5"/>
          <a:stretch>
            <a:fillRect/>
          </a:stretch>
        </p:blipFill>
        <p:spPr>
          <a:xfrm>
            <a:off x="8298970" y="1355964"/>
            <a:ext cx="3573493" cy="2118863"/>
          </a:xfrm>
          <a:prstGeom prst="rect">
            <a:avLst/>
          </a:prstGeom>
        </p:spPr>
      </p:pic>
      <p:pic>
        <p:nvPicPr>
          <p:cNvPr id="7" name="Picture 6" descr="A map of a city&#10;&#10;Description automatically generated">
            <a:extLst>
              <a:ext uri="{FF2B5EF4-FFF2-40B4-BE49-F238E27FC236}">
                <a16:creationId xmlns:a16="http://schemas.microsoft.com/office/drawing/2014/main" id="{A2537F19-30E5-C401-12C0-9FE96DDE5378}"/>
              </a:ext>
            </a:extLst>
          </p:cNvPr>
          <p:cNvPicPr>
            <a:picLocks noChangeAspect="1"/>
          </p:cNvPicPr>
          <p:nvPr/>
        </p:nvPicPr>
        <p:blipFill>
          <a:blip r:embed="rId6"/>
          <a:stretch>
            <a:fillRect/>
          </a:stretch>
        </p:blipFill>
        <p:spPr>
          <a:xfrm>
            <a:off x="8298881" y="3693365"/>
            <a:ext cx="2998579" cy="22317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52456"/>
            <a:ext cx="4684759" cy="44663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had the most portion of successful launches</a:t>
            </a:r>
          </a:p>
          <a:p>
            <a:pPr>
              <a:lnSpc>
                <a:spcPct val="100000"/>
              </a:lnSpc>
              <a:spcBef>
                <a:spcPts val="1400"/>
              </a:spcBef>
            </a:pPr>
            <a:r>
              <a:rPr lang="en-US" sz="2200" dirty="0">
                <a:solidFill>
                  <a:schemeClr val="accent3">
                    <a:lumMod val="25000"/>
                  </a:schemeClr>
                </a:solidFill>
                <a:latin typeface="Abadi"/>
              </a:rPr>
              <a:t>CCAFS SLC-40 had the smallest portion of success </a:t>
            </a:r>
            <a:r>
              <a:rPr lang="en-US" sz="2200" dirty="0" err="1">
                <a:solidFill>
                  <a:schemeClr val="accent3">
                    <a:lumMod val="25000"/>
                  </a:schemeClr>
                </a:solidFill>
                <a:latin typeface="Abadi"/>
              </a:rPr>
              <a:t>lauches</a:t>
            </a:r>
            <a:endParaRPr lang="en-US" sz="2200" dirty="0" err="1">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Pie Chart</a:t>
            </a:r>
          </a:p>
        </p:txBody>
      </p:sp>
      <p:pic>
        <p:nvPicPr>
          <p:cNvPr id="2" name="Picture 1" descr="A pie chart with different colored circles&#10;&#10;Description automatically generated">
            <a:extLst>
              <a:ext uri="{FF2B5EF4-FFF2-40B4-BE49-F238E27FC236}">
                <a16:creationId xmlns:a16="http://schemas.microsoft.com/office/drawing/2014/main" id="{10AD7AFF-94A1-62A5-9A9F-E233A1D05B58}"/>
              </a:ext>
            </a:extLst>
          </p:cNvPr>
          <p:cNvPicPr>
            <a:picLocks noChangeAspect="1"/>
          </p:cNvPicPr>
          <p:nvPr/>
        </p:nvPicPr>
        <p:blipFill>
          <a:blip r:embed="rId3"/>
          <a:stretch>
            <a:fillRect/>
          </a:stretch>
        </p:blipFill>
        <p:spPr>
          <a:xfrm>
            <a:off x="5727311" y="1547813"/>
            <a:ext cx="5539416" cy="448124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782" y="1494946"/>
            <a:ext cx="4786263" cy="47251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success ratio for the highest site number of successful launches.</a:t>
            </a:r>
            <a:endParaRPr lang="en-US" dirty="0">
              <a:solidFill>
                <a:schemeClr val="accent3">
                  <a:lumMod val="25000"/>
                </a:schemeClr>
              </a:solidFill>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Lauch Success Ratio</a:t>
            </a:r>
          </a:p>
        </p:txBody>
      </p:sp>
      <p:pic>
        <p:nvPicPr>
          <p:cNvPr id="4" name="Picture 3" descr="A blue and red pie chart&#10;&#10;Description automatically generated">
            <a:extLst>
              <a:ext uri="{FF2B5EF4-FFF2-40B4-BE49-F238E27FC236}">
                <a16:creationId xmlns:a16="http://schemas.microsoft.com/office/drawing/2014/main" id="{DB27C6AA-2799-54F0-D763-A803809CFFFE}"/>
              </a:ext>
            </a:extLst>
          </p:cNvPr>
          <p:cNvPicPr>
            <a:picLocks noChangeAspect="1"/>
          </p:cNvPicPr>
          <p:nvPr/>
        </p:nvPicPr>
        <p:blipFill>
          <a:blip r:embed="rId3"/>
          <a:stretch>
            <a:fillRect/>
          </a:stretch>
        </p:blipFill>
        <p:spPr>
          <a:xfrm>
            <a:off x="5750854" y="1894396"/>
            <a:ext cx="6081802" cy="36443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45026"/>
            <a:ext cx="10520387" cy="405502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a:solidFill>
                  <a:srgbClr val="333333"/>
                </a:solidFill>
                <a:latin typeface="Source Sans Pro"/>
                <a:ea typeface="Source Sans Pro"/>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2000">
              <a:latin typeface="Source Sans Pro"/>
              <a:ea typeface="Source Sans Pro"/>
            </a:endParaRPr>
          </a:p>
          <a:p>
            <a:pPr marL="0" indent="0">
              <a:spcBef>
                <a:spcPts val="1400"/>
              </a:spcBef>
              <a:buNone/>
            </a:pPr>
            <a:r>
              <a:rPr lang="en-US" sz="2000">
                <a:solidFill>
                  <a:srgbClr val="333333"/>
                </a:solidFill>
                <a:latin typeface="Source Sans Pro"/>
                <a:ea typeface="Source Sans Pro"/>
              </a:rPr>
              <a:t>Questions to answer:</a:t>
            </a:r>
            <a:endParaRPr lang="en-US" sz="2000">
              <a:latin typeface="Source Sans Pro"/>
              <a:ea typeface="Source Sans Pro"/>
            </a:endParaRPr>
          </a:p>
          <a:p>
            <a:pPr>
              <a:spcBef>
                <a:spcPts val="1400"/>
              </a:spcBef>
            </a:pPr>
            <a:r>
              <a:rPr lang="en-US" sz="2000">
                <a:solidFill>
                  <a:srgbClr val="333333"/>
                </a:solidFill>
                <a:latin typeface="Source Sans Pro"/>
                <a:ea typeface="Source Sans Pro"/>
              </a:rPr>
              <a:t>What are the key factors of a successful first stage landing?</a:t>
            </a:r>
          </a:p>
          <a:p>
            <a:pPr>
              <a:spcBef>
                <a:spcPts val="1400"/>
              </a:spcBef>
            </a:pPr>
            <a:r>
              <a:rPr lang="en-US" sz="2000">
                <a:solidFill>
                  <a:srgbClr val="333333"/>
                </a:solidFill>
                <a:latin typeface="Source Sans Pro"/>
                <a:ea typeface="Source Sans Pro"/>
              </a:rPr>
              <a:t>How do these key factors interact against other variables to determine a successful landing?</a:t>
            </a:r>
          </a:p>
          <a:p>
            <a:pPr>
              <a:spcBef>
                <a:spcPts val="1400"/>
              </a:spcBef>
            </a:pPr>
            <a:r>
              <a:rPr lang="en-US" sz="2000">
                <a:solidFill>
                  <a:srgbClr val="333333"/>
                </a:solidFill>
                <a:latin typeface="Source Sans Pro"/>
                <a:ea typeface="Source Sans Pro"/>
              </a:rPr>
              <a:t>What conditions ensure a successful landing?</a:t>
            </a:r>
          </a:p>
          <a:p>
            <a:pPr marL="0" indent="0">
              <a:spcBef>
                <a:spcPts val="1400"/>
              </a:spcBef>
              <a:buNone/>
            </a:pPr>
            <a:endParaRPr lang="en-US" sz="2000">
              <a:solidFill>
                <a:srgbClr val="333333"/>
              </a:solidFill>
              <a:latin typeface="Source Sans Pro"/>
              <a:ea typeface="Source Sans Pro"/>
            </a:endParaRPr>
          </a:p>
          <a:p>
            <a:pPr>
              <a:spcBef>
                <a:spcPts val="1400"/>
              </a:spcBef>
            </a:pPr>
            <a:endParaRPr lang="en-US" sz="2000">
              <a:solidFill>
                <a:srgbClr val="333333"/>
              </a:solidFill>
              <a:latin typeface="Source Sans Pro"/>
              <a:ea typeface="Source Sans Pro"/>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51814"/>
            <a:ext cx="10587190" cy="19503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lower the payload mass the higher the success.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to Success</a:t>
            </a:r>
          </a:p>
        </p:txBody>
      </p:sp>
      <p:pic>
        <p:nvPicPr>
          <p:cNvPr id="2" name="Picture 1" descr="A graph with numbers and text&#10;&#10;Description automatically generated">
            <a:extLst>
              <a:ext uri="{FF2B5EF4-FFF2-40B4-BE49-F238E27FC236}">
                <a16:creationId xmlns:a16="http://schemas.microsoft.com/office/drawing/2014/main" id="{F168621E-9A81-3D93-74C6-ACF9BF0D1B07}"/>
              </a:ext>
            </a:extLst>
          </p:cNvPr>
          <p:cNvPicPr>
            <a:picLocks noChangeAspect="1"/>
          </p:cNvPicPr>
          <p:nvPr/>
        </p:nvPicPr>
        <p:blipFill>
          <a:blip r:embed="rId3"/>
          <a:stretch>
            <a:fillRect/>
          </a:stretch>
        </p:blipFill>
        <p:spPr>
          <a:xfrm>
            <a:off x="6092225" y="3094010"/>
            <a:ext cx="5873510" cy="2840965"/>
          </a:xfrm>
          <a:prstGeom prst="rect">
            <a:avLst/>
          </a:prstGeom>
        </p:spPr>
      </p:pic>
      <p:pic>
        <p:nvPicPr>
          <p:cNvPr id="4" name="Picture 3">
            <a:extLst>
              <a:ext uri="{FF2B5EF4-FFF2-40B4-BE49-F238E27FC236}">
                <a16:creationId xmlns:a16="http://schemas.microsoft.com/office/drawing/2014/main" id="{17E1295D-F086-555C-377E-E84373790A82}"/>
              </a:ext>
            </a:extLst>
          </p:cNvPr>
          <p:cNvPicPr>
            <a:picLocks noChangeAspect="1"/>
          </p:cNvPicPr>
          <p:nvPr/>
        </p:nvPicPr>
        <p:blipFill>
          <a:blip r:embed="rId4"/>
          <a:stretch>
            <a:fillRect/>
          </a:stretch>
        </p:blipFill>
        <p:spPr>
          <a:xfrm>
            <a:off x="216559" y="3098770"/>
            <a:ext cx="5662882" cy="278831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331315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model with the highest accuracy was Logistic Regression.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1">
            <a:extLst>
              <a:ext uri="{FF2B5EF4-FFF2-40B4-BE49-F238E27FC236}">
                <a16:creationId xmlns:a16="http://schemas.microsoft.com/office/drawing/2014/main" id="{A5C0265E-923A-9D52-1FC2-6B26560A2068}"/>
              </a:ext>
            </a:extLst>
          </p:cNvPr>
          <p:cNvPicPr>
            <a:picLocks noChangeAspect="1"/>
          </p:cNvPicPr>
          <p:nvPr/>
        </p:nvPicPr>
        <p:blipFill>
          <a:blip r:embed="rId3"/>
          <a:stretch>
            <a:fillRect/>
          </a:stretch>
        </p:blipFill>
        <p:spPr>
          <a:xfrm>
            <a:off x="4218676" y="1610444"/>
            <a:ext cx="7348986" cy="441348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517772"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model performed well for identifying landed.</a:t>
            </a:r>
          </a:p>
          <a:p>
            <a:pPr>
              <a:lnSpc>
                <a:spcPct val="100000"/>
              </a:lnSpc>
              <a:spcBef>
                <a:spcPts val="1400"/>
              </a:spcBef>
            </a:pPr>
            <a:r>
              <a:rPr lang="en-US" sz="2200" dirty="0">
                <a:solidFill>
                  <a:schemeClr val="accent3">
                    <a:lumMod val="25000"/>
                  </a:schemeClr>
                </a:solidFill>
                <a:latin typeface="Abadi"/>
              </a:rPr>
              <a:t>Adjustments to the model should be made for the "did not land" to reduce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5C758C27-83F8-35C5-4400-AF3CA725069D}"/>
              </a:ext>
            </a:extLst>
          </p:cNvPr>
          <p:cNvPicPr>
            <a:picLocks noChangeAspect="1"/>
          </p:cNvPicPr>
          <p:nvPr/>
        </p:nvPicPr>
        <p:blipFill>
          <a:blip r:embed="rId3"/>
          <a:stretch>
            <a:fillRect/>
          </a:stretch>
        </p:blipFill>
        <p:spPr>
          <a:xfrm>
            <a:off x="5874229" y="1522652"/>
            <a:ext cx="5533126" cy="45028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Launch successes and the number of launches started to increase after 2017.</a:t>
            </a:r>
          </a:p>
          <a:p>
            <a:pPr>
              <a:lnSpc>
                <a:spcPct val="100000"/>
              </a:lnSpc>
              <a:spcBef>
                <a:spcPts val="1400"/>
              </a:spcBef>
            </a:pPr>
            <a:r>
              <a:rPr lang="en-US" sz="2200" dirty="0">
                <a:solidFill>
                  <a:schemeClr val="accent3">
                    <a:lumMod val="25000"/>
                  </a:schemeClr>
                </a:solidFill>
                <a:latin typeface="Abadi"/>
              </a:rPr>
              <a:t>Lower orbit launches performed worse than high orbit launches.</a:t>
            </a:r>
          </a:p>
          <a:p>
            <a:pPr>
              <a:lnSpc>
                <a:spcPct val="100000"/>
              </a:lnSpc>
              <a:spcBef>
                <a:spcPts val="1400"/>
              </a:spcBef>
            </a:pPr>
            <a:r>
              <a:rPr lang="en-US" sz="2200" dirty="0">
                <a:solidFill>
                  <a:schemeClr val="accent3">
                    <a:lumMod val="25000"/>
                  </a:schemeClr>
                </a:solidFill>
                <a:latin typeface="Abadi"/>
              </a:rPr>
              <a:t>Specific sites performed better than others however the total number of launches between sites is </a:t>
            </a:r>
            <a:r>
              <a:rPr lang="en-US" sz="2200">
                <a:solidFill>
                  <a:schemeClr val="accent3">
                    <a:lumMod val="25000"/>
                  </a:schemeClr>
                </a:solidFill>
                <a:latin typeface="Abadi"/>
              </a:rPr>
              <a:t>uneven.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Logistic Regression is the better performing model out of the four that were created.</a:t>
            </a:r>
          </a:p>
          <a:p>
            <a:pPr>
              <a:lnSpc>
                <a:spcPct val="100000"/>
              </a:lnSpc>
              <a:spcBef>
                <a:spcPts val="1400"/>
              </a:spcBef>
            </a:pPr>
            <a:r>
              <a:rPr lang="en-US" sz="2200" dirty="0">
                <a:solidFill>
                  <a:schemeClr val="accent3">
                    <a:lumMod val="25000"/>
                  </a:schemeClr>
                </a:solidFill>
                <a:latin typeface="Abadi"/>
              </a:rPr>
              <a:t>Next steps, tune model to better adapt to missing </a:t>
            </a:r>
            <a:r>
              <a:rPr lang="en-US" sz="2200">
                <a:solidFill>
                  <a:schemeClr val="accent3">
                    <a:lumMod val="25000"/>
                  </a:schemeClr>
                </a:solidFill>
                <a:latin typeface="Abadi"/>
              </a:rPr>
              <a:t>information, adjust "did not land" class </a:t>
            </a:r>
            <a:r>
              <a:rPr lang="en-US" sz="2200" err="1">
                <a:solidFill>
                  <a:schemeClr val="accent3">
                    <a:lumMod val="25000"/>
                  </a:schemeClr>
                </a:solidFill>
                <a:latin typeface="Abadi"/>
              </a:rPr>
              <a:t>paramaters</a:t>
            </a:r>
            <a:r>
              <a:rPr lang="en-US" sz="2200" dirty="0">
                <a:solidFill>
                  <a:schemeClr val="accent3">
                    <a:lumMod val="25000"/>
                  </a:schemeClr>
                </a:solidFill>
                <a:latin typeface="Abadi"/>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alibri"/>
                <a:ea typeface="Calibri"/>
                <a:cs typeface="Calibri"/>
              </a:rPr>
              <a:t>Executive Summary</a:t>
            </a:r>
          </a:p>
          <a:p>
            <a:pPr>
              <a:lnSpc>
                <a:spcPct val="120000"/>
              </a:lnSpc>
              <a:spcBef>
                <a:spcPts val="1400"/>
              </a:spcBef>
            </a:pPr>
            <a:r>
              <a:rPr lang="en-US" sz="8800" dirty="0">
                <a:solidFill>
                  <a:schemeClr val="tx1"/>
                </a:solidFill>
                <a:latin typeface="Calibri"/>
                <a:ea typeface="Calibri"/>
                <a:cs typeface="Calibri"/>
              </a:rPr>
              <a:t>Data collection methodology:</a:t>
            </a:r>
          </a:p>
          <a:p>
            <a:pPr lvl="1">
              <a:lnSpc>
                <a:spcPct val="120000"/>
              </a:lnSpc>
              <a:spcBef>
                <a:spcPts val="1400"/>
              </a:spcBef>
            </a:pPr>
            <a:r>
              <a:rPr lang="en-US" sz="7600" dirty="0">
                <a:solidFill>
                  <a:schemeClr val="tx1"/>
                </a:solidFill>
                <a:latin typeface="Calibri"/>
                <a:ea typeface="Calibri"/>
                <a:cs typeface="Calibri"/>
              </a:rPr>
              <a:t>API and Web Scraping was used to collect and import data into Python.</a:t>
            </a:r>
          </a:p>
          <a:p>
            <a:pPr>
              <a:lnSpc>
                <a:spcPct val="120000"/>
              </a:lnSpc>
              <a:spcBef>
                <a:spcPts val="1400"/>
              </a:spcBef>
            </a:pPr>
            <a:r>
              <a:rPr lang="en-US" sz="8800" dirty="0">
                <a:solidFill>
                  <a:schemeClr val="tx1"/>
                </a:solidFill>
                <a:latin typeface="Calibri"/>
                <a:ea typeface="Calibri"/>
                <a:cs typeface="Calibri"/>
              </a:rPr>
              <a:t>Perform data wrangling</a:t>
            </a:r>
          </a:p>
          <a:p>
            <a:pPr lvl="1">
              <a:lnSpc>
                <a:spcPct val="120000"/>
              </a:lnSpc>
              <a:spcBef>
                <a:spcPts val="1400"/>
              </a:spcBef>
            </a:pPr>
            <a:r>
              <a:rPr lang="en-US" sz="7600" dirty="0">
                <a:solidFill>
                  <a:schemeClr val="tx1"/>
                </a:solidFill>
                <a:latin typeface="Calibri"/>
                <a:ea typeface="Calibri"/>
                <a:cs typeface="Calibri"/>
              </a:rPr>
              <a:t>Continuous variables nulls replaced with mean, Categorical variables used one hot encoding.</a:t>
            </a:r>
          </a:p>
          <a:p>
            <a:pPr>
              <a:lnSpc>
                <a:spcPct val="120000"/>
              </a:lnSpc>
              <a:spcBef>
                <a:spcPts val="1400"/>
              </a:spcBef>
            </a:pPr>
            <a:r>
              <a:rPr lang="en-US" sz="8800" dirty="0">
                <a:solidFill>
                  <a:schemeClr val="tx1"/>
                </a:solidFill>
                <a:latin typeface="Calibri"/>
                <a:ea typeface="Calibri"/>
                <a:cs typeface="Calibri"/>
              </a:rPr>
              <a:t>Perform exploratory data analysis (EDA) using visualization and SQL</a:t>
            </a:r>
          </a:p>
          <a:p>
            <a:pPr>
              <a:lnSpc>
                <a:spcPct val="120000"/>
              </a:lnSpc>
              <a:spcBef>
                <a:spcPts val="1400"/>
              </a:spcBef>
            </a:pPr>
            <a:r>
              <a:rPr lang="en-US" sz="8800" dirty="0">
                <a:solidFill>
                  <a:schemeClr val="tx1"/>
                </a:solidFill>
                <a:latin typeface="Calibri"/>
                <a:ea typeface="Calibri"/>
                <a:cs typeface="Calibri"/>
              </a:rPr>
              <a:t>Perform interactive visual analytics using Folium and </a:t>
            </a:r>
            <a:r>
              <a:rPr lang="en-US" sz="8800" dirty="0" err="1">
                <a:solidFill>
                  <a:schemeClr val="tx1"/>
                </a:solidFill>
                <a:latin typeface="Calibri"/>
                <a:ea typeface="Calibri"/>
                <a:cs typeface="Calibri"/>
              </a:rPr>
              <a:t>Plotly</a:t>
            </a:r>
            <a:r>
              <a:rPr lang="en-US" sz="8800" dirty="0">
                <a:solidFill>
                  <a:schemeClr val="tx1"/>
                </a:solidFill>
                <a:latin typeface="Calibri"/>
                <a:ea typeface="Calibri"/>
                <a:cs typeface="Calibri"/>
              </a:rPr>
              <a:t> Dash</a:t>
            </a:r>
          </a:p>
          <a:p>
            <a:pPr>
              <a:lnSpc>
                <a:spcPct val="120000"/>
              </a:lnSpc>
              <a:spcBef>
                <a:spcPts val="1400"/>
              </a:spcBef>
            </a:pPr>
            <a:r>
              <a:rPr lang="en-US" sz="8800" dirty="0">
                <a:solidFill>
                  <a:schemeClr val="tx1"/>
                </a:solidFill>
                <a:latin typeface="Calibri"/>
                <a:ea typeface="Calibri"/>
                <a:cs typeface="Calibri"/>
              </a:rPr>
              <a:t>Perform predictive analysis using classification models</a:t>
            </a:r>
          </a:p>
          <a:p>
            <a:pPr lvl="1">
              <a:lnSpc>
                <a:spcPct val="120000"/>
              </a:lnSpc>
              <a:spcBef>
                <a:spcPts val="1400"/>
              </a:spcBef>
            </a:pPr>
            <a:r>
              <a:rPr lang="en-US" sz="7600" dirty="0">
                <a:solidFill>
                  <a:schemeClr val="tx1"/>
                </a:solidFill>
                <a:latin typeface="Calibri"/>
                <a:ea typeface="Calibri"/>
                <a:cs typeface="Calibr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9324"/>
            <a:ext cx="4635261" cy="4710770"/>
          </a:xfrm>
          <a:prstGeom prst="rect">
            <a:avLst/>
          </a:prstGeom>
        </p:spPr>
        <p:txBody>
          <a:bodyPr lIns="91440" tIns="45720" rIns="91440" bIns="45720" anchor="t"/>
          <a:lstStyle/>
          <a:p>
            <a:pPr marL="0" indent="0">
              <a:lnSpc>
                <a:spcPct val="100000"/>
              </a:lnSpc>
              <a:spcBef>
                <a:spcPts val="1400"/>
              </a:spcBef>
              <a:buNone/>
            </a:pPr>
            <a:r>
              <a:rPr lang="en-US" sz="1800" dirty="0" err="1">
                <a:solidFill>
                  <a:schemeClr val="accent3">
                    <a:lumMod val="25000"/>
                  </a:schemeClr>
                </a:solidFill>
                <a:latin typeface="Calibri"/>
                <a:ea typeface="Calibri"/>
                <a:cs typeface="Calibri"/>
              </a:rPr>
              <a:t>Webscraping</a:t>
            </a:r>
            <a:r>
              <a:rPr lang="en-US" sz="1800" dirty="0">
                <a:solidFill>
                  <a:schemeClr val="accent3">
                    <a:lumMod val="25000"/>
                  </a:schemeClr>
                </a:solidFill>
                <a:latin typeface="Calibri"/>
                <a:ea typeface="Calibri"/>
                <a:cs typeface="Calibri"/>
              </a:rPr>
              <a:t>:</a:t>
            </a:r>
          </a:p>
          <a:p>
            <a:pPr>
              <a:lnSpc>
                <a:spcPct val="100000"/>
              </a:lnSpc>
              <a:spcBef>
                <a:spcPts val="1400"/>
              </a:spcBef>
            </a:pPr>
            <a:r>
              <a:rPr lang="en-US" sz="1800" dirty="0" err="1">
                <a:solidFill>
                  <a:schemeClr val="accent3">
                    <a:lumMod val="25000"/>
                  </a:schemeClr>
                </a:solidFill>
                <a:latin typeface="Calibri"/>
                <a:ea typeface="Calibri"/>
                <a:cs typeface="Calibri"/>
              </a:rPr>
              <a:t>Requets</a:t>
            </a:r>
            <a:r>
              <a:rPr lang="en-US" sz="1800" dirty="0">
                <a:solidFill>
                  <a:schemeClr val="accent3">
                    <a:lumMod val="25000"/>
                  </a:schemeClr>
                </a:solidFill>
                <a:latin typeface="Calibri"/>
                <a:ea typeface="Calibri"/>
                <a:cs typeface="Calibri"/>
              </a:rPr>
              <a:t>, Pandas, </a:t>
            </a:r>
            <a:r>
              <a:rPr lang="en-US" sz="1800" dirty="0" err="1">
                <a:solidFill>
                  <a:schemeClr val="accent3">
                    <a:lumMod val="25000"/>
                  </a:schemeClr>
                </a:solidFill>
                <a:latin typeface="Calibri"/>
                <a:ea typeface="Calibri"/>
                <a:cs typeface="Calibri"/>
              </a:rPr>
              <a:t>Numpy</a:t>
            </a:r>
            <a:r>
              <a:rPr lang="en-US" sz="1800" dirty="0">
                <a:solidFill>
                  <a:schemeClr val="accent3">
                    <a:lumMod val="25000"/>
                  </a:schemeClr>
                </a:solidFill>
                <a:latin typeface="Calibri"/>
                <a:ea typeface="Calibri"/>
                <a:cs typeface="Calibri"/>
              </a:rPr>
              <a:t>, </a:t>
            </a:r>
            <a:r>
              <a:rPr lang="en-US" sz="1800" dirty="0" err="1">
                <a:solidFill>
                  <a:schemeClr val="accent3">
                    <a:lumMod val="25000"/>
                  </a:schemeClr>
                </a:solidFill>
                <a:latin typeface="Calibri"/>
                <a:ea typeface="Calibri"/>
                <a:cs typeface="Calibri"/>
              </a:rPr>
              <a:t>BeautifulSoup</a:t>
            </a:r>
            <a:r>
              <a:rPr lang="en-US" sz="1800" dirty="0">
                <a:solidFill>
                  <a:schemeClr val="accent3">
                    <a:lumMod val="25000"/>
                  </a:schemeClr>
                </a:solidFill>
                <a:latin typeface="Calibri"/>
                <a:ea typeface="Calibri"/>
                <a:cs typeface="Calibri"/>
              </a:rPr>
              <a:t> and Datetime used in Visual Studio Code for Windows</a:t>
            </a:r>
          </a:p>
          <a:p>
            <a:pPr>
              <a:lnSpc>
                <a:spcPct val="100000"/>
              </a:lnSpc>
              <a:spcBef>
                <a:spcPts val="1400"/>
              </a:spcBef>
            </a:pPr>
            <a:r>
              <a:rPr lang="en-US" sz="1800" dirty="0">
                <a:solidFill>
                  <a:schemeClr val="accent3">
                    <a:lumMod val="25000"/>
                  </a:schemeClr>
                </a:solidFill>
                <a:latin typeface="Calibri"/>
                <a:ea typeface="Calibri"/>
                <a:cs typeface="Calibri"/>
              </a:rPr>
              <a:t>Helper functions to better extract data from .</a:t>
            </a:r>
            <a:r>
              <a:rPr lang="en-US" sz="1800" dirty="0" err="1">
                <a:solidFill>
                  <a:schemeClr val="accent3">
                    <a:lumMod val="25000"/>
                  </a:schemeClr>
                </a:solidFill>
                <a:latin typeface="Calibri"/>
                <a:ea typeface="Calibri"/>
                <a:cs typeface="Calibri"/>
              </a:rPr>
              <a:t>json</a:t>
            </a:r>
            <a:r>
              <a:rPr lang="en-US" sz="1800" dirty="0">
                <a:solidFill>
                  <a:schemeClr val="accent3">
                    <a:lumMod val="25000"/>
                  </a:schemeClr>
                </a:solidFill>
                <a:latin typeface="Calibri"/>
                <a:ea typeface="Calibri"/>
                <a:cs typeface="Calibri"/>
              </a:rPr>
              <a:t>() and create a </a:t>
            </a:r>
            <a:r>
              <a:rPr lang="en-US" sz="1800" dirty="0" err="1">
                <a:solidFill>
                  <a:schemeClr val="accent3">
                    <a:lumMod val="25000"/>
                  </a:schemeClr>
                </a:solidFill>
                <a:latin typeface="Calibri"/>
                <a:ea typeface="Calibri"/>
                <a:cs typeface="Calibri"/>
              </a:rPr>
              <a:t>dataframe</a:t>
            </a:r>
            <a:r>
              <a:rPr lang="en-US" sz="1800" dirty="0">
                <a:solidFill>
                  <a:schemeClr val="accent3">
                    <a:lumMod val="25000"/>
                  </a:schemeClr>
                </a:solidFill>
                <a:latin typeface="Calibri"/>
                <a:ea typeface="Calibri"/>
                <a:cs typeface="Calibri"/>
              </a:rPr>
              <a:t> (Pandas)</a:t>
            </a:r>
          </a:p>
          <a:p>
            <a:pPr>
              <a:lnSpc>
                <a:spcPct val="100000"/>
              </a:lnSpc>
              <a:spcBef>
                <a:spcPts val="1400"/>
              </a:spcBef>
            </a:pPr>
            <a:r>
              <a:rPr lang="en-US" sz="1800" dirty="0">
                <a:solidFill>
                  <a:schemeClr val="accent3">
                    <a:lumMod val="25000"/>
                  </a:schemeClr>
                </a:solidFill>
                <a:latin typeface="Calibri"/>
                <a:ea typeface="Calibri"/>
                <a:cs typeface="Calibri"/>
              </a:rPr>
              <a:t>Used request to get URL</a:t>
            </a:r>
          </a:p>
          <a:p>
            <a:pPr>
              <a:lnSpc>
                <a:spcPct val="100000"/>
              </a:lnSpc>
              <a:spcBef>
                <a:spcPts val="1400"/>
              </a:spcBef>
            </a:pPr>
            <a:r>
              <a:rPr lang="en-US" sz="1800" dirty="0">
                <a:solidFill>
                  <a:schemeClr val="accent3">
                    <a:lumMod val="25000"/>
                  </a:schemeClr>
                </a:solidFill>
                <a:latin typeface="Calibri"/>
                <a:ea typeface="Calibri"/>
                <a:cs typeface="Calibri"/>
              </a:rPr>
              <a:t>Tables extracted with </a:t>
            </a:r>
            <a:r>
              <a:rPr lang="en-US" sz="1800" dirty="0" err="1">
                <a:solidFill>
                  <a:schemeClr val="accent3">
                    <a:lumMod val="25000"/>
                  </a:schemeClr>
                </a:solidFill>
                <a:latin typeface="Calibri"/>
                <a:ea typeface="Calibri"/>
                <a:cs typeface="Calibri"/>
              </a:rPr>
              <a:t>find_all</a:t>
            </a:r>
            <a:r>
              <a:rPr lang="en-US" sz="1800" dirty="0">
                <a:solidFill>
                  <a:schemeClr val="accent3">
                    <a:lumMod val="25000"/>
                  </a:schemeClr>
                </a:solidFill>
                <a:latin typeface="Calibri"/>
                <a:ea typeface="Calibri"/>
                <a:cs typeface="Calibri"/>
              </a:rPr>
              <a:t>()</a:t>
            </a:r>
            <a:endParaRPr lang="en-US" sz="1800">
              <a:solidFill>
                <a:schemeClr val="accent3">
                  <a:lumMod val="25000"/>
                </a:schemeClr>
              </a:solidFill>
              <a:latin typeface="Calibri"/>
              <a:ea typeface="Calibri"/>
              <a:cs typeface="Calibri"/>
            </a:endParaRPr>
          </a:p>
          <a:p>
            <a:pPr>
              <a:lnSpc>
                <a:spcPct val="100000"/>
              </a:lnSpc>
              <a:spcBef>
                <a:spcPts val="1400"/>
              </a:spcBef>
            </a:pPr>
            <a:r>
              <a:rPr lang="en-US" sz="1800" dirty="0">
                <a:solidFill>
                  <a:schemeClr val="accent3">
                    <a:lumMod val="25000"/>
                  </a:schemeClr>
                </a:solidFill>
                <a:latin typeface="Calibri"/>
                <a:ea typeface="Calibri"/>
                <a:cs typeface="Calibri"/>
              </a:rPr>
              <a:t>Table selected with </a:t>
            </a:r>
            <a:r>
              <a:rPr lang="en-US" sz="1800" dirty="0" err="1">
                <a:solidFill>
                  <a:schemeClr val="accent3">
                    <a:lumMod val="25000"/>
                  </a:schemeClr>
                </a:solidFill>
                <a:latin typeface="Calibri"/>
                <a:ea typeface="Calibri"/>
                <a:cs typeface="Calibri"/>
              </a:rPr>
              <a:t>html_tables</a:t>
            </a:r>
            <a:r>
              <a:rPr lang="en-US" sz="1800" dirty="0">
                <a:solidFill>
                  <a:schemeClr val="accent3">
                    <a:lumMod val="25000"/>
                  </a:schemeClr>
                </a:solidFill>
                <a:latin typeface="Calibri"/>
                <a:ea typeface="Calibri"/>
                <a:cs typeface="Calibri"/>
              </a:rPr>
              <a:t>[]</a:t>
            </a:r>
            <a:endParaRPr lang="en-US" sz="1800">
              <a:solidFill>
                <a:schemeClr val="accent3">
                  <a:lumMod val="25000"/>
                </a:schemeClr>
              </a:solidFill>
              <a:latin typeface="Calibri"/>
              <a:ea typeface="Calibri"/>
              <a:cs typeface="Calibri"/>
            </a:endParaRPr>
          </a:p>
          <a:p>
            <a:pPr>
              <a:lnSpc>
                <a:spcPct val="100000"/>
              </a:lnSpc>
              <a:spcBef>
                <a:spcPts val="1400"/>
              </a:spcBef>
            </a:pPr>
            <a:r>
              <a:rPr lang="en-US" sz="1800" dirty="0">
                <a:solidFill>
                  <a:schemeClr val="accent3">
                    <a:lumMod val="25000"/>
                  </a:schemeClr>
                </a:solidFill>
                <a:latin typeface="Calibri"/>
                <a:ea typeface="Calibri"/>
                <a:cs typeface="Calibri"/>
              </a:rPr>
              <a:t>Dictionary to create landing for selected tables</a:t>
            </a:r>
            <a:endParaRPr lang="en-US" sz="1800">
              <a:solidFill>
                <a:schemeClr val="accent3">
                  <a:lumMod val="25000"/>
                </a:schemeClr>
              </a:solidFill>
              <a:latin typeface="Calibri"/>
              <a:ea typeface="Calibri"/>
              <a:cs typeface="Calibri"/>
            </a:endParaRPr>
          </a:p>
          <a:p>
            <a:pPr>
              <a:lnSpc>
                <a:spcPct val="100000"/>
              </a:lnSpc>
              <a:spcBef>
                <a:spcPts val="1400"/>
              </a:spcBef>
            </a:pPr>
            <a:r>
              <a:rPr lang="en-US" sz="1800" dirty="0">
                <a:solidFill>
                  <a:schemeClr val="accent3">
                    <a:lumMod val="25000"/>
                  </a:schemeClr>
                </a:solidFill>
                <a:latin typeface="Calibri"/>
                <a:ea typeface="Calibri"/>
                <a:cs typeface="Calibri"/>
              </a:rPr>
              <a:t>Pandas used to convert to table</a:t>
            </a:r>
          </a:p>
          <a:p>
            <a:pPr>
              <a:lnSpc>
                <a:spcPct val="100000"/>
              </a:lnSpc>
              <a:spcBef>
                <a:spcPts val="1400"/>
              </a:spcBef>
            </a:pPr>
            <a:endParaRPr lang="en-US" sz="1700">
              <a:solidFill>
                <a:schemeClr val="accent3">
                  <a:lumMod val="25000"/>
                </a:schemeClr>
              </a:solidFill>
              <a:latin typeface="Abadi"/>
            </a:endParaRPr>
          </a:p>
          <a:p>
            <a:pPr marL="0" indent="0">
              <a:buNone/>
            </a:pPr>
            <a:endParaRPr lang="en-US">
              <a:solidFill>
                <a:srgbClr val="000000"/>
              </a:solidFill>
              <a:latin typeface="Calibri" panose="020F0502020204030204"/>
              <a:ea typeface="Calibri" panose="020F0502020204030204"/>
              <a:cs typeface="Calibri" panose="020F0502020204030204"/>
            </a:endParaRPr>
          </a:p>
          <a:p>
            <a:pPr marL="0" indent="0">
              <a:buNone/>
            </a:pPr>
            <a:endParaRPr lang="en-US" sz="1700">
              <a:solidFill>
                <a:srgbClr val="292929"/>
              </a:solidFill>
              <a:latin typeface="Abadi"/>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
        <p:nvSpPr>
          <p:cNvPr id="3" name="Content Placeholder 4">
            <a:extLst>
              <a:ext uri="{FF2B5EF4-FFF2-40B4-BE49-F238E27FC236}">
                <a16:creationId xmlns:a16="http://schemas.microsoft.com/office/drawing/2014/main" id="{292F097F-F71E-6597-A953-FA0CB5CA75AE}"/>
              </a:ext>
            </a:extLst>
          </p:cNvPr>
          <p:cNvSpPr txBox="1">
            <a:spLocks/>
          </p:cNvSpPr>
          <p:nvPr/>
        </p:nvSpPr>
        <p:spPr>
          <a:xfrm>
            <a:off x="6385807" y="1503573"/>
            <a:ext cx="4635261" cy="47107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Calibri"/>
                <a:ea typeface="Calibri"/>
                <a:cs typeface="Calibri"/>
              </a:rPr>
              <a:t>API:</a:t>
            </a:r>
          </a:p>
          <a:p>
            <a:pPr>
              <a:lnSpc>
                <a:spcPct val="100000"/>
              </a:lnSpc>
              <a:spcBef>
                <a:spcPts val="1400"/>
              </a:spcBef>
            </a:pPr>
            <a:r>
              <a:rPr lang="en-US" sz="1800" dirty="0">
                <a:solidFill>
                  <a:schemeClr val="accent3">
                    <a:lumMod val="25000"/>
                  </a:schemeClr>
                </a:solidFill>
                <a:latin typeface="Calibri"/>
                <a:ea typeface="Calibri"/>
                <a:cs typeface="Calibri"/>
              </a:rPr>
              <a:t>Requests, Pandas, </a:t>
            </a:r>
            <a:r>
              <a:rPr lang="en-US" sz="1800" err="1">
                <a:solidFill>
                  <a:schemeClr val="accent3">
                    <a:lumMod val="25000"/>
                  </a:schemeClr>
                </a:solidFill>
                <a:latin typeface="Calibri"/>
                <a:ea typeface="Calibri"/>
                <a:cs typeface="Calibri"/>
              </a:rPr>
              <a:t>Numpy</a:t>
            </a:r>
            <a:r>
              <a:rPr lang="en-US" sz="1800" dirty="0">
                <a:solidFill>
                  <a:schemeClr val="accent3">
                    <a:lumMod val="25000"/>
                  </a:schemeClr>
                </a:solidFill>
                <a:latin typeface="Calibri"/>
                <a:ea typeface="Calibri"/>
                <a:cs typeface="Calibri"/>
              </a:rPr>
              <a:t>, and Datetime used in visual Studio Code for Windows</a:t>
            </a:r>
          </a:p>
          <a:p>
            <a:pPr>
              <a:lnSpc>
                <a:spcPct val="100000"/>
              </a:lnSpc>
              <a:spcBef>
                <a:spcPts val="1400"/>
              </a:spcBef>
            </a:pPr>
            <a:r>
              <a:rPr lang="en-US" sz="1800" dirty="0">
                <a:solidFill>
                  <a:schemeClr val="accent3">
                    <a:lumMod val="25000"/>
                  </a:schemeClr>
                </a:solidFill>
                <a:latin typeface="Calibri"/>
                <a:ea typeface="Calibri"/>
                <a:cs typeface="Calibri"/>
              </a:rPr>
              <a:t>Requests used to connect to SpaceX API for past launches</a:t>
            </a:r>
          </a:p>
          <a:p>
            <a:pPr>
              <a:lnSpc>
                <a:spcPct val="100000"/>
              </a:lnSpc>
              <a:spcBef>
                <a:spcPts val="1400"/>
              </a:spcBef>
            </a:pPr>
            <a:r>
              <a:rPr lang="en-US" sz="1800" err="1">
                <a:solidFill>
                  <a:schemeClr val="accent3">
                    <a:lumMod val="25000"/>
                  </a:schemeClr>
                </a:solidFill>
                <a:latin typeface="Calibri"/>
                <a:ea typeface="Calibri"/>
                <a:cs typeface="Calibri"/>
              </a:rPr>
              <a:t>Reponse</a:t>
            </a:r>
            <a:r>
              <a:rPr lang="en-US" sz="1800" dirty="0">
                <a:solidFill>
                  <a:schemeClr val="accent3">
                    <a:lumMod val="25000"/>
                  </a:schemeClr>
                </a:solidFill>
                <a:latin typeface="Calibri"/>
                <a:ea typeface="Calibri"/>
                <a:cs typeface="Calibri"/>
              </a:rPr>
              <a:t> decoded as .Json() and converted to Pandas </a:t>
            </a:r>
            <a:r>
              <a:rPr lang="en-US" sz="1800" err="1">
                <a:solidFill>
                  <a:schemeClr val="accent3">
                    <a:lumMod val="25000"/>
                  </a:schemeClr>
                </a:solidFill>
                <a:latin typeface="Calibri"/>
                <a:ea typeface="Calibri"/>
                <a:cs typeface="Calibri"/>
              </a:rPr>
              <a:t>dataframe</a:t>
            </a:r>
            <a:r>
              <a:rPr lang="en-US" sz="1800" dirty="0">
                <a:solidFill>
                  <a:schemeClr val="accent3">
                    <a:lumMod val="25000"/>
                  </a:schemeClr>
                </a:solidFill>
                <a:latin typeface="Calibri"/>
                <a:ea typeface="Calibri"/>
                <a:cs typeface="Calibri"/>
              </a:rPr>
              <a:t> with .</a:t>
            </a:r>
            <a:r>
              <a:rPr lang="en-US" sz="1800" err="1">
                <a:solidFill>
                  <a:schemeClr val="accent3">
                    <a:lumMod val="25000"/>
                  </a:schemeClr>
                </a:solidFill>
                <a:latin typeface="Calibri"/>
                <a:ea typeface="Calibri"/>
                <a:cs typeface="Calibri"/>
              </a:rPr>
              <a:t>json_normalize</a:t>
            </a:r>
            <a:r>
              <a:rPr lang="en-US" sz="1800" dirty="0">
                <a:solidFill>
                  <a:schemeClr val="accent3">
                    <a:lumMod val="25000"/>
                  </a:schemeClr>
                </a:solidFill>
                <a:latin typeface="Calibri"/>
                <a:ea typeface="Calibri" panose="020F0502020204030204"/>
                <a:cs typeface="Calibri" panose="020F0502020204030204"/>
              </a:rPr>
              <a:t>()</a:t>
            </a:r>
          </a:p>
          <a:p>
            <a:pPr>
              <a:lnSpc>
                <a:spcPct val="100000"/>
              </a:lnSpc>
              <a:spcBef>
                <a:spcPts val="1400"/>
              </a:spcBef>
            </a:pPr>
            <a:r>
              <a:rPr lang="en-US" sz="1800" dirty="0">
                <a:solidFill>
                  <a:schemeClr val="accent3">
                    <a:lumMod val="25000"/>
                  </a:schemeClr>
                </a:solidFill>
                <a:latin typeface="Calibri"/>
                <a:ea typeface="Calibri" panose="020F0502020204030204"/>
                <a:cs typeface="Calibri" panose="020F0502020204030204"/>
              </a:rPr>
              <a:t>Returned ID codes defined with second API connection to create labels</a:t>
            </a:r>
          </a:p>
          <a:p>
            <a:pPr>
              <a:lnSpc>
                <a:spcPct val="100000"/>
              </a:lnSpc>
              <a:spcBef>
                <a:spcPts val="1400"/>
              </a:spcBef>
            </a:pPr>
            <a:r>
              <a:rPr lang="en-US" sz="1800" dirty="0">
                <a:solidFill>
                  <a:schemeClr val="accent3">
                    <a:lumMod val="25000"/>
                  </a:schemeClr>
                </a:solidFill>
                <a:latin typeface="Calibri"/>
                <a:ea typeface="Calibri" panose="020F0502020204030204"/>
                <a:cs typeface="Calibri" panose="020F0502020204030204"/>
              </a:rPr>
              <a:t>Final data table constructed by combining columns into the dictionary and converted to a data frame with Pandas</a:t>
            </a:r>
          </a:p>
          <a:p>
            <a:pPr>
              <a:lnSpc>
                <a:spcPct val="100000"/>
              </a:lnSpc>
              <a:spcBef>
                <a:spcPts val="1400"/>
              </a:spcBef>
            </a:pPr>
            <a:endParaRPr lang="en-US" sz="1700">
              <a:solidFill>
                <a:srgbClr val="292929"/>
              </a:solidFill>
              <a:latin typeface="Abadi"/>
              <a:ea typeface="Calibri" panose="020F0502020204030204"/>
              <a:cs typeface="Calibri" panose="020F0502020204030204"/>
            </a:endParaRPr>
          </a:p>
          <a:p>
            <a:pPr>
              <a:lnSpc>
                <a:spcPct val="100000"/>
              </a:lnSpc>
              <a:spcBef>
                <a:spcPts val="1400"/>
              </a:spcBef>
            </a:pPr>
            <a:endParaRPr lang="en-US" sz="1700">
              <a:solidFill>
                <a:srgbClr val="292929"/>
              </a:solidFill>
              <a:latin typeface="Abadi"/>
              <a:ea typeface="Calibri" panose="020F0502020204030204"/>
              <a:cs typeface="Calibri" panose="020F0502020204030204"/>
            </a:endParaRPr>
          </a:p>
          <a:p>
            <a:pPr>
              <a:lnSpc>
                <a:spcPct val="100000"/>
              </a:lnSpc>
              <a:spcBef>
                <a:spcPts val="1400"/>
              </a:spcBef>
            </a:pPr>
            <a:endParaRPr lang="en-US" sz="1700">
              <a:solidFill>
                <a:srgbClr val="292929"/>
              </a:solidFill>
              <a:latin typeface="Abadi"/>
              <a:ea typeface="Calibri" panose="020F0502020204030204"/>
              <a:cs typeface="Calibri" panose="020F0502020204030204"/>
            </a:endParaRPr>
          </a:p>
          <a:p>
            <a:pPr marL="0" indent="0">
              <a:buNone/>
            </a:pPr>
            <a:endParaRPr lang="en-US">
              <a:solidFill>
                <a:srgbClr val="000000"/>
              </a:solidFill>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5681"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Calibri"/>
                <a:ea typeface="Calibri"/>
                <a:cs typeface="Calibri"/>
              </a:rPr>
              <a:t>Web scrap Falcon 9 launch records from Wikipedia using </a:t>
            </a:r>
            <a:r>
              <a:rPr lang="en-US" sz="2200" err="1">
                <a:solidFill>
                  <a:schemeClr val="accent3">
                    <a:lumMod val="25000"/>
                  </a:schemeClr>
                </a:solidFill>
                <a:latin typeface="Calibri"/>
                <a:ea typeface="Calibri"/>
                <a:cs typeface="Calibri"/>
              </a:rPr>
              <a:t>BeautifulSoup</a:t>
            </a:r>
            <a:r>
              <a:rPr lang="en-US" sz="2200" dirty="0">
                <a:solidFill>
                  <a:schemeClr val="accent3">
                    <a:lumMod val="25000"/>
                  </a:schemeClr>
                </a:solidFill>
                <a:latin typeface="Calibri"/>
                <a:ea typeface="Calibri"/>
                <a:cs typeface="Calibri"/>
              </a:rPr>
              <a:t> and Pandas for a data frame.</a:t>
            </a:r>
          </a:p>
          <a:p>
            <a:pPr marL="0" indent="0">
              <a:lnSpc>
                <a:spcPct val="100000"/>
              </a:lnSpc>
              <a:spcBef>
                <a:spcPts val="1400"/>
              </a:spcBef>
              <a:buNone/>
            </a:pPr>
            <a:endParaRPr lang="en-US" sz="2200">
              <a:solidFill>
                <a:schemeClr val="accent3">
                  <a:lumMod val="25000"/>
                </a:schemeClr>
              </a:solidFill>
              <a:latin typeface="Abadi"/>
              <a:ea typeface="Calibri" panose="020F0502020204030204"/>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Calibri"/>
                <a:ea typeface="Calibri" panose="020F0502020204030204"/>
                <a:cs typeface="Calibri" panose="020F0502020204030204"/>
              </a:rPr>
              <a:t>Notebook Link:</a:t>
            </a:r>
            <a:r>
              <a:rPr lang="en-US" sz="2200" dirty="0">
                <a:solidFill>
                  <a:schemeClr val="accent3">
                    <a:lumMod val="25000"/>
                  </a:schemeClr>
                </a:solidFill>
                <a:latin typeface="Calibri"/>
                <a:ea typeface="+mn-lt"/>
                <a:cs typeface="+mn-lt"/>
              </a:rPr>
              <a:t>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IBM-DS-SpaceX-Capstone/IBM DSData Collection Web Scraping.ipynb at main · GmillerII/IBM-DS-SpaceX-Capstone</a:t>
            </a:r>
            <a:endParaRPr lang="en-US" sz="2200" dirty="0">
              <a:solidFill>
                <a:schemeClr val="accent3">
                  <a:lumMod val="25000"/>
                </a:schemeClr>
              </a:solidFill>
              <a:latin typeface="Abadi"/>
              <a:ea typeface="+mn-lt"/>
              <a:cs typeface="+mn-lt"/>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Web Scraping</a:t>
            </a:r>
            <a:endParaRPr lang="en-US"/>
          </a:p>
        </p:txBody>
      </p:sp>
      <p:sp>
        <p:nvSpPr>
          <p:cNvPr id="7" name="TextBox 6">
            <a:extLst>
              <a:ext uri="{FF2B5EF4-FFF2-40B4-BE49-F238E27FC236}">
                <a16:creationId xmlns:a16="http://schemas.microsoft.com/office/drawing/2014/main" id="{CAEFF198-B880-FCB6-58A2-F01245717DD5}"/>
              </a:ext>
            </a:extLst>
          </p:cNvPr>
          <p:cNvSpPr txBox="1"/>
          <p:nvPr/>
        </p:nvSpPr>
        <p:spPr>
          <a:xfrm>
            <a:off x="5595987" y="1948246"/>
            <a:ext cx="1076476" cy="646331"/>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Calibri"/>
                <a:cs typeface="Calibri"/>
              </a:rPr>
              <a:t>Request() Falcon 9 Wiki Page.</a:t>
            </a:r>
            <a:endParaRPr lang="en-US" dirty="0"/>
          </a:p>
        </p:txBody>
      </p:sp>
      <p:sp>
        <p:nvSpPr>
          <p:cNvPr id="11" name="TextBox 10">
            <a:extLst>
              <a:ext uri="{FF2B5EF4-FFF2-40B4-BE49-F238E27FC236}">
                <a16:creationId xmlns:a16="http://schemas.microsoft.com/office/drawing/2014/main" id="{E114F1F5-2915-6908-4EBD-502F95EBD8CD}"/>
              </a:ext>
            </a:extLst>
          </p:cNvPr>
          <p:cNvSpPr txBox="1"/>
          <p:nvPr/>
        </p:nvSpPr>
        <p:spPr>
          <a:xfrm>
            <a:off x="7062476" y="1804472"/>
            <a:ext cx="1076476" cy="1015663"/>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Use </a:t>
            </a:r>
            <a:r>
              <a:rPr lang="en-US" sz="1200" err="1">
                <a:ea typeface="Calibri"/>
                <a:cs typeface="Calibri"/>
              </a:rPr>
              <a:t>BeautifulSoup</a:t>
            </a:r>
            <a:r>
              <a:rPr lang="en-US" sz="1200">
                <a:ea typeface="Calibri"/>
                <a:cs typeface="Calibri"/>
              </a:rPr>
              <a:t> to create an object from the response.</a:t>
            </a:r>
            <a:endParaRPr lang="en-US">
              <a:ea typeface="Calibri" panose="020F0502020204030204"/>
              <a:cs typeface="Calibri" panose="020F0502020204030204"/>
            </a:endParaRPr>
          </a:p>
        </p:txBody>
      </p:sp>
      <p:sp>
        <p:nvSpPr>
          <p:cNvPr id="16" name="Arrow: Right 15">
            <a:extLst>
              <a:ext uri="{FF2B5EF4-FFF2-40B4-BE49-F238E27FC236}">
                <a16:creationId xmlns:a16="http://schemas.microsoft.com/office/drawing/2014/main" id="{5EA531B5-9D18-B377-876F-EE2C625A4C34}"/>
              </a:ext>
            </a:extLst>
          </p:cNvPr>
          <p:cNvSpPr/>
          <p:nvPr/>
        </p:nvSpPr>
        <p:spPr>
          <a:xfrm>
            <a:off x="6677712" y="2208179"/>
            <a:ext cx="384309" cy="11113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0F9B28-A53A-6931-A7C3-5E92441A401B}"/>
              </a:ext>
            </a:extLst>
          </p:cNvPr>
          <p:cNvSpPr txBox="1"/>
          <p:nvPr/>
        </p:nvSpPr>
        <p:spPr>
          <a:xfrm>
            <a:off x="8514589" y="1804472"/>
            <a:ext cx="1076476" cy="83099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Parse data with </a:t>
            </a:r>
            <a:r>
              <a:rPr lang="en-US" sz="1200" err="1">
                <a:ea typeface="Calibri"/>
                <a:cs typeface="Calibri"/>
              </a:rPr>
              <a:t>find_all</a:t>
            </a:r>
            <a:r>
              <a:rPr lang="en-US" sz="1200">
                <a:ea typeface="Calibri"/>
                <a:cs typeface="Calibri"/>
              </a:rPr>
              <a:t>() for desired tables.</a:t>
            </a:r>
            <a:endParaRPr lang="en-US"/>
          </a:p>
        </p:txBody>
      </p:sp>
      <p:sp>
        <p:nvSpPr>
          <p:cNvPr id="19" name="Arrow: Right 18">
            <a:extLst>
              <a:ext uri="{FF2B5EF4-FFF2-40B4-BE49-F238E27FC236}">
                <a16:creationId xmlns:a16="http://schemas.microsoft.com/office/drawing/2014/main" id="{E69AA488-B68B-A636-E236-85E68C49540A}"/>
              </a:ext>
            </a:extLst>
          </p:cNvPr>
          <p:cNvSpPr/>
          <p:nvPr/>
        </p:nvSpPr>
        <p:spPr>
          <a:xfrm>
            <a:off x="8144202" y="2222555"/>
            <a:ext cx="369931" cy="11113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BA04F22-5ED9-845D-0E61-CB96D9F20E94}"/>
              </a:ext>
            </a:extLst>
          </p:cNvPr>
          <p:cNvSpPr txBox="1"/>
          <p:nvPr/>
        </p:nvSpPr>
        <p:spPr>
          <a:xfrm>
            <a:off x="10167985" y="1933868"/>
            <a:ext cx="1665947" cy="646331"/>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Iterate through elements for &lt;</a:t>
            </a:r>
            <a:r>
              <a:rPr lang="en-US" sz="1200" err="1">
                <a:ea typeface="Calibri"/>
                <a:cs typeface="Calibri"/>
              </a:rPr>
              <a:t>th</a:t>
            </a:r>
            <a:r>
              <a:rPr lang="en-US" sz="1200">
                <a:ea typeface="Calibri"/>
                <a:cs typeface="Calibri"/>
              </a:rPr>
              <a:t>&gt; and extract column names.</a:t>
            </a:r>
            <a:endParaRPr lang="en-US"/>
          </a:p>
        </p:txBody>
      </p:sp>
      <p:sp>
        <p:nvSpPr>
          <p:cNvPr id="21" name="Arrow: Right 20">
            <a:extLst>
              <a:ext uri="{FF2B5EF4-FFF2-40B4-BE49-F238E27FC236}">
                <a16:creationId xmlns:a16="http://schemas.microsoft.com/office/drawing/2014/main" id="{9C285983-747C-8566-F5C6-4452E8B04356}"/>
              </a:ext>
            </a:extLst>
          </p:cNvPr>
          <p:cNvSpPr/>
          <p:nvPr/>
        </p:nvSpPr>
        <p:spPr>
          <a:xfrm>
            <a:off x="9596314" y="2208177"/>
            <a:ext cx="571214" cy="9676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F354B22-C02F-B36D-A548-3A4DD9F81B4E}"/>
              </a:ext>
            </a:extLst>
          </p:cNvPr>
          <p:cNvSpPr txBox="1"/>
          <p:nvPr/>
        </p:nvSpPr>
        <p:spPr>
          <a:xfrm>
            <a:off x="9693532" y="3055302"/>
            <a:ext cx="2140399" cy="1754326"/>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Find all </a:t>
            </a:r>
            <a:r>
              <a:rPr lang="en-US" sz="1200" err="1">
                <a:ea typeface="Calibri"/>
                <a:cs typeface="Calibri"/>
              </a:rPr>
              <a:t>wikitable</a:t>
            </a:r>
            <a:r>
              <a:rPr lang="en-US" sz="1200">
                <a:ea typeface="Calibri"/>
                <a:cs typeface="Calibri"/>
              </a:rPr>
              <a:t> "</a:t>
            </a:r>
            <a:r>
              <a:rPr lang="en-US" sz="1200" err="1">
                <a:ea typeface="Calibri"/>
                <a:cs typeface="Calibri"/>
              </a:rPr>
              <a:t>plainrowheaderscollapsible</a:t>
            </a:r>
            <a:r>
              <a:rPr lang="en-US" sz="1200">
                <a:ea typeface="Calibri"/>
                <a:cs typeface="Calibri"/>
              </a:rPr>
              <a:t>" and iterate over tables looking for  &lt;</a:t>
            </a:r>
            <a:r>
              <a:rPr lang="en-US" sz="1200" err="1">
                <a:ea typeface="Calibri"/>
                <a:cs typeface="Calibri"/>
              </a:rPr>
              <a:t>th</a:t>
            </a:r>
            <a:r>
              <a:rPr lang="en-US" sz="1200">
                <a:ea typeface="Calibri"/>
                <a:cs typeface="Calibri"/>
              </a:rPr>
              <a:t>&gt; for header cells, confirm content of &lt;</a:t>
            </a:r>
            <a:r>
              <a:rPr lang="en-US" sz="1200" err="1">
                <a:ea typeface="Calibri"/>
                <a:cs typeface="Calibri"/>
              </a:rPr>
              <a:t>th</a:t>
            </a:r>
            <a:r>
              <a:rPr lang="en-US" sz="1200">
                <a:ea typeface="Calibri"/>
                <a:cs typeface="Calibri"/>
              </a:rPr>
              <a:t>&gt; exists,  confirm data type is digit for continuous variables and rows..</a:t>
            </a:r>
            <a:r>
              <a:rPr lang="en-US" sz="1200" err="1">
                <a:ea typeface="Calibri"/>
                <a:cs typeface="Calibri"/>
              </a:rPr>
              <a:t>find_all</a:t>
            </a:r>
            <a:r>
              <a:rPr lang="en-US" sz="1200">
                <a:ea typeface="Calibri"/>
                <a:cs typeface="Calibri"/>
              </a:rPr>
              <a:t>()  on &lt;td&gt; for data within current row.</a:t>
            </a:r>
            <a:endParaRPr lang="en-US"/>
          </a:p>
        </p:txBody>
      </p:sp>
      <p:sp>
        <p:nvSpPr>
          <p:cNvPr id="23" name="Arrow: Down 22">
            <a:extLst>
              <a:ext uri="{FF2B5EF4-FFF2-40B4-BE49-F238E27FC236}">
                <a16:creationId xmlns:a16="http://schemas.microsoft.com/office/drawing/2014/main" id="{4E99F296-C160-BFC0-9367-8B391F251BFF}"/>
              </a:ext>
            </a:extLst>
          </p:cNvPr>
          <p:cNvSpPr/>
          <p:nvPr/>
        </p:nvSpPr>
        <p:spPr>
          <a:xfrm>
            <a:off x="10909905" y="2600475"/>
            <a:ext cx="181428" cy="4596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E715B2D1-5C92-1983-4280-1DDF9E58FF20}"/>
              </a:ext>
            </a:extLst>
          </p:cNvPr>
          <p:cNvSpPr/>
          <p:nvPr/>
        </p:nvSpPr>
        <p:spPr>
          <a:xfrm>
            <a:off x="9323601" y="3335317"/>
            <a:ext cx="364226" cy="89915"/>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TextBox 24">
            <a:extLst>
              <a:ext uri="{FF2B5EF4-FFF2-40B4-BE49-F238E27FC236}">
                <a16:creationId xmlns:a16="http://schemas.microsoft.com/office/drawing/2014/main" id="{C31913FD-4082-BE87-3920-BCEAA01D8B3C}"/>
              </a:ext>
            </a:extLst>
          </p:cNvPr>
          <p:cNvSpPr txBox="1"/>
          <p:nvPr/>
        </p:nvSpPr>
        <p:spPr>
          <a:xfrm>
            <a:off x="7378777" y="3098434"/>
            <a:ext cx="1939117" cy="461665"/>
          </a:xfrm>
          <a:prstGeom prst="rect">
            <a:avLst/>
          </a:prstGeom>
          <a:solidFill>
            <a:schemeClr val="bg1"/>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Calibri"/>
                <a:cs typeface="Calibri"/>
              </a:rPr>
              <a:t>Append data to predefined data dictionary.</a:t>
            </a:r>
          </a:p>
        </p:txBody>
      </p:sp>
      <p:sp>
        <p:nvSpPr>
          <p:cNvPr id="28" name="Arrow: Left 27">
            <a:extLst>
              <a:ext uri="{FF2B5EF4-FFF2-40B4-BE49-F238E27FC236}">
                <a16:creationId xmlns:a16="http://schemas.microsoft.com/office/drawing/2014/main" id="{E715B2D1-5C92-1983-4280-1DDF9E58FF20}"/>
              </a:ext>
            </a:extLst>
          </p:cNvPr>
          <p:cNvSpPr/>
          <p:nvPr/>
        </p:nvSpPr>
        <p:spPr>
          <a:xfrm>
            <a:off x="6865073" y="3306563"/>
            <a:ext cx="507999" cy="133047"/>
          </a:xfrm>
          <a:prstGeom prst="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TextBox 24">
            <a:extLst>
              <a:ext uri="{FF2B5EF4-FFF2-40B4-BE49-F238E27FC236}">
                <a16:creationId xmlns:a16="http://schemas.microsoft.com/office/drawing/2014/main" id="{C31913FD-4082-BE87-3920-BCEAA01D8B3C}"/>
              </a:ext>
            </a:extLst>
          </p:cNvPr>
          <p:cNvSpPr txBox="1"/>
          <p:nvPr/>
        </p:nvSpPr>
        <p:spPr>
          <a:xfrm>
            <a:off x="5466588" y="3098434"/>
            <a:ext cx="1392778" cy="830997"/>
          </a:xfrm>
          <a:prstGeom prst="rect">
            <a:avLst/>
          </a:prstGeom>
          <a:solidFill>
            <a:schemeClr val="bg1"/>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Calibri"/>
                <a:cs typeface="Calibri"/>
              </a:rPr>
              <a:t>Remove annotation noise and standardize formats.</a:t>
            </a:r>
          </a:p>
        </p:txBody>
      </p:sp>
      <p:sp>
        <p:nvSpPr>
          <p:cNvPr id="30" name="Arrow: Down 29">
            <a:extLst>
              <a:ext uri="{FF2B5EF4-FFF2-40B4-BE49-F238E27FC236}">
                <a16:creationId xmlns:a16="http://schemas.microsoft.com/office/drawing/2014/main" id="{4F124CB5-4E02-5A37-3B38-9F849C75F764}"/>
              </a:ext>
            </a:extLst>
          </p:cNvPr>
          <p:cNvSpPr/>
          <p:nvPr/>
        </p:nvSpPr>
        <p:spPr>
          <a:xfrm>
            <a:off x="6079112" y="3937569"/>
            <a:ext cx="181428" cy="459619"/>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24">
            <a:extLst>
              <a:ext uri="{FF2B5EF4-FFF2-40B4-BE49-F238E27FC236}">
                <a16:creationId xmlns:a16="http://schemas.microsoft.com/office/drawing/2014/main" id="{F9E50873-931E-3375-BB9E-A690F92F1967}"/>
              </a:ext>
            </a:extLst>
          </p:cNvPr>
          <p:cNvSpPr txBox="1"/>
          <p:nvPr/>
        </p:nvSpPr>
        <p:spPr>
          <a:xfrm>
            <a:off x="5480965" y="4406773"/>
            <a:ext cx="1392778" cy="646331"/>
          </a:xfrm>
          <a:prstGeom prst="rect">
            <a:avLst/>
          </a:prstGeom>
          <a:solidFill>
            <a:schemeClr val="bg1"/>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Calibri"/>
                <a:cs typeface="Calibri"/>
              </a:rPr>
              <a:t>Map the table data to the dictionary keys.</a:t>
            </a:r>
          </a:p>
        </p:txBody>
      </p:sp>
      <p:sp>
        <p:nvSpPr>
          <p:cNvPr id="32" name="Arrow: Right 31">
            <a:extLst>
              <a:ext uri="{FF2B5EF4-FFF2-40B4-BE49-F238E27FC236}">
                <a16:creationId xmlns:a16="http://schemas.microsoft.com/office/drawing/2014/main" id="{E9F3CAAC-13FB-A586-BE3C-60804FAC8412}"/>
              </a:ext>
            </a:extLst>
          </p:cNvPr>
          <p:cNvSpPr/>
          <p:nvPr/>
        </p:nvSpPr>
        <p:spPr>
          <a:xfrm>
            <a:off x="6864617" y="4709839"/>
            <a:ext cx="384309" cy="11113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24">
            <a:extLst>
              <a:ext uri="{FF2B5EF4-FFF2-40B4-BE49-F238E27FC236}">
                <a16:creationId xmlns:a16="http://schemas.microsoft.com/office/drawing/2014/main" id="{DA52E5B4-71A5-0B6C-C632-9A4B31828C07}"/>
              </a:ext>
            </a:extLst>
          </p:cNvPr>
          <p:cNvSpPr txBox="1"/>
          <p:nvPr/>
        </p:nvSpPr>
        <p:spPr>
          <a:xfrm>
            <a:off x="7249379" y="4392395"/>
            <a:ext cx="2154778" cy="646331"/>
          </a:xfrm>
          <a:prstGeom prst="rect">
            <a:avLst/>
          </a:prstGeom>
          <a:solidFill>
            <a:schemeClr val="bg1"/>
          </a:solidFill>
          <a:ln>
            <a:solidFill>
              <a:schemeClr val="tx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Calibri"/>
                <a:cs typeface="Calibri"/>
              </a:rPr>
              <a:t>Convert dictionary to a data frame and check for data completeness.</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36787" y="4739646"/>
            <a:ext cx="10301408" cy="547928"/>
          </a:xfrm>
          <a:prstGeom prst="rect">
            <a:avLst/>
          </a:prstGeom>
        </p:spPr>
        <p:txBody>
          <a:bodyPr lIns="91440" tIns="45720" rIns="91440" bIns="45720" anchor="t">
            <a:noAutofit/>
          </a:bodyPr>
          <a:lstStyle/>
          <a:p>
            <a:pPr marL="0" indent="0">
              <a:lnSpc>
                <a:spcPct val="100000"/>
              </a:lnSpc>
              <a:spcBef>
                <a:spcPts val="1400"/>
              </a:spcBef>
              <a:buNone/>
            </a:pPr>
            <a:r>
              <a:rPr lang="en-US" sz="2000" dirty="0">
                <a:solidFill>
                  <a:schemeClr val="accent3">
                    <a:lumMod val="25000"/>
                  </a:schemeClr>
                </a:solidFill>
                <a:ea typeface="+mn-lt"/>
                <a:cs typeface="+mn-lt"/>
              </a:rPr>
              <a:t>Notebook Link: </a:t>
            </a:r>
            <a:r>
              <a:rPr lang="en-US" sz="20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IBM-DS-SpaceX-Capstone/IBM DS Data Collection API.ipynb at main · GmillerII/IBM-DS-SpaceX-Capstone</a:t>
            </a:r>
            <a:endParaRPr lang="en-US" sz="2000" dirty="0">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a:solidFill>
                  <a:srgbClr val="0B49CB"/>
                </a:solidFill>
                <a:latin typeface="Abadi"/>
              </a:rPr>
              <a:t>Data Collection – SpaceX API</a:t>
            </a:r>
            <a:endParaRPr lang="en-US"/>
          </a:p>
        </p:txBody>
      </p:sp>
      <p:sp>
        <p:nvSpPr>
          <p:cNvPr id="17" name="TextBox 16">
            <a:extLst>
              <a:ext uri="{FF2B5EF4-FFF2-40B4-BE49-F238E27FC236}">
                <a16:creationId xmlns:a16="http://schemas.microsoft.com/office/drawing/2014/main" id="{0BE50067-42E3-F101-D218-0C3301F90B62}"/>
              </a:ext>
            </a:extLst>
          </p:cNvPr>
          <p:cNvSpPr txBox="1"/>
          <p:nvPr/>
        </p:nvSpPr>
        <p:spPr>
          <a:xfrm>
            <a:off x="911707" y="1451428"/>
            <a:ext cx="1035877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200" dirty="0">
                <a:ea typeface="Calibri"/>
                <a:cs typeface="Calibri"/>
              </a:rPr>
              <a:t>Define helper functions for API to extraction API information using ID's in the data.</a:t>
            </a:r>
          </a:p>
          <a:p>
            <a:pPr marL="342900" indent="-342900">
              <a:buAutoNum type="arabicPeriod"/>
            </a:pPr>
            <a:r>
              <a:rPr lang="en-US" sz="2200" dirty="0">
                <a:ea typeface="Calibri"/>
                <a:cs typeface="Calibri"/>
              </a:rPr>
              <a:t>Use </a:t>
            </a:r>
            <a:r>
              <a:rPr lang="en-US" sz="2200" err="1">
                <a:ea typeface="Calibri"/>
                <a:cs typeface="Calibri"/>
              </a:rPr>
              <a:t>requests.get</a:t>
            </a:r>
            <a:r>
              <a:rPr lang="en-US" sz="2200" dirty="0">
                <a:ea typeface="Calibri"/>
                <a:cs typeface="Calibri"/>
              </a:rPr>
              <a:t>() to call API and append data to the list and test the connection.</a:t>
            </a:r>
          </a:p>
          <a:p>
            <a:pPr marL="342900" indent="-342900">
              <a:buAutoNum type="arabicPeriod"/>
            </a:pPr>
            <a:r>
              <a:rPr lang="en-US" sz="2200" dirty="0">
                <a:ea typeface="Calibri"/>
                <a:cs typeface="Calibri"/>
              </a:rPr>
              <a:t>Decode response using .</a:t>
            </a:r>
            <a:r>
              <a:rPr lang="en-US" sz="2200" err="1">
                <a:ea typeface="Calibri"/>
                <a:cs typeface="Calibri"/>
              </a:rPr>
              <a:t>json</a:t>
            </a:r>
            <a:r>
              <a:rPr lang="en-US" sz="2200" dirty="0">
                <a:ea typeface="Calibri"/>
                <a:cs typeface="Calibri"/>
              </a:rPr>
              <a:t>() and turn into a data frame using Panda's .</a:t>
            </a:r>
            <a:r>
              <a:rPr lang="en-US" sz="2200" err="1">
                <a:ea typeface="Calibri"/>
                <a:cs typeface="Calibri"/>
              </a:rPr>
              <a:t>json_normalize</a:t>
            </a:r>
            <a:r>
              <a:rPr lang="en-US" sz="2200" dirty="0">
                <a:ea typeface="Calibri"/>
                <a:cs typeface="Calibri"/>
              </a:rPr>
              <a:t>().</a:t>
            </a:r>
          </a:p>
          <a:p>
            <a:pPr marL="342900" indent="-342900">
              <a:buAutoNum type="arabicPeriod"/>
            </a:pPr>
            <a:r>
              <a:rPr lang="en-US" sz="2200" dirty="0">
                <a:ea typeface="Calibri"/>
                <a:cs typeface="Calibri"/>
              </a:rPr>
              <a:t>Fetch additional data using helper functions and add them to list.</a:t>
            </a:r>
          </a:p>
          <a:p>
            <a:pPr marL="342900" indent="-342900">
              <a:buAutoNum type="arabicPeriod"/>
            </a:pPr>
            <a:r>
              <a:rPr lang="en-US" sz="2200" dirty="0">
                <a:ea typeface="Calibri"/>
                <a:cs typeface="Calibri"/>
              </a:rPr>
              <a:t>Combine list into a dictionary, then create the </a:t>
            </a:r>
            <a:r>
              <a:rPr lang="en-US" sz="2200" err="1">
                <a:ea typeface="Calibri"/>
                <a:cs typeface="Calibri"/>
              </a:rPr>
              <a:t>dataframe</a:t>
            </a:r>
            <a:r>
              <a:rPr lang="en-US" sz="2200" dirty="0">
                <a:ea typeface="Calibri"/>
                <a:cs typeface="Calibri"/>
              </a:rPr>
              <a:t> with Pandas.</a:t>
            </a:r>
          </a:p>
          <a:p>
            <a:pPr marL="342900" indent="-342900">
              <a:buAutoNum type="arabicPeriod"/>
            </a:pPr>
            <a:r>
              <a:rPr lang="en-US" sz="2200" dirty="0">
                <a:ea typeface="Calibri"/>
                <a:cs typeface="Calibri"/>
              </a:rPr>
              <a:t>Filter for Falcon 9 launches only where Booster Version equals "Falcon 9".</a:t>
            </a:r>
          </a:p>
          <a:p>
            <a:pPr marL="342900" indent="-342900">
              <a:buAutoNum type="arabicPeriod"/>
            </a:pPr>
            <a:r>
              <a:rPr lang="en-US" sz="2200" dirty="0">
                <a:ea typeface="Calibri"/>
                <a:cs typeface="Calibri"/>
              </a:rPr>
              <a:t>Replace missing continuous data with mean for </a:t>
            </a:r>
            <a:r>
              <a:rPr lang="en-US" sz="2200" err="1">
                <a:ea typeface="Calibri"/>
                <a:cs typeface="Calibri"/>
              </a:rPr>
              <a:t>PayloadMass</a:t>
            </a:r>
            <a:r>
              <a:rPr lang="en-US" sz="2200" dirty="0">
                <a:ea typeface="Calibri"/>
                <a:cs typeface="Calibri"/>
              </a:rPr>
              <a:t> and </a:t>
            </a:r>
            <a:r>
              <a:rPr lang="en-US" sz="2200" err="1">
                <a:ea typeface="Calibri"/>
                <a:cs typeface="Calibri"/>
              </a:rPr>
              <a:t>LandingPad</a:t>
            </a:r>
            <a:r>
              <a:rPr lang="en-US" sz="2200" dirty="0">
                <a:ea typeface="Calibri"/>
                <a:cs typeface="Calibri"/>
              </a:rPr>
              <a:t>.</a:t>
            </a:r>
          </a:p>
          <a:p>
            <a:pPr marL="342900" indent="-342900">
              <a:buAutoNum type="arabicPeriod"/>
            </a:pPr>
            <a:r>
              <a:rPr lang="en-US" sz="2200" dirty="0">
                <a:ea typeface="Calibri"/>
                <a:cs typeface="Calibri"/>
              </a:rPr>
              <a:t>Save data to a .csv.</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45</Slides>
  <Notes>3</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910</cp:revision>
  <dcterms:created xsi:type="dcterms:W3CDTF">2021-04-29T18:58:34Z</dcterms:created>
  <dcterms:modified xsi:type="dcterms:W3CDTF">2024-12-19T02:14:20Z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